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56" r:id="rId2"/>
    <p:sldId id="288" r:id="rId3"/>
    <p:sldId id="271" r:id="rId4"/>
    <p:sldId id="272" r:id="rId5"/>
    <p:sldId id="273" r:id="rId6"/>
    <p:sldId id="274" r:id="rId7"/>
    <p:sldId id="286" r:id="rId8"/>
    <p:sldId id="275" r:id="rId9"/>
    <p:sldId id="289" r:id="rId10"/>
    <p:sldId id="290" r:id="rId11"/>
    <p:sldId id="284" r:id="rId12"/>
    <p:sldId id="279" r:id="rId13"/>
    <p:sldId id="280" r:id="rId14"/>
    <p:sldId id="281" r:id="rId15"/>
    <p:sldId id="282" r:id="rId16"/>
    <p:sldId id="283" r:id="rId17"/>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ienvenue" id="{E75E278A-FF0E-49A4-B170-79828D63BBAD}">
          <p14:sldIdLst>
            <p14:sldId id="256"/>
            <p14:sldId id="288"/>
          </p14:sldIdLst>
        </p14:section>
        <p14:section name="Création, morphose, annotation, collaboration, recherche" id="{B9B51309-D148-4332-87C2-07BE32FBCA3B}">
          <p14:sldIdLst>
            <p14:sldId id="271"/>
            <p14:sldId id="272"/>
            <p14:sldId id="273"/>
            <p14:sldId id="274"/>
            <p14:sldId id="286"/>
            <p14:sldId id="275"/>
            <p14:sldId id="289"/>
            <p14:sldId id="290"/>
            <p14:sldId id="284"/>
            <p14:sldId id="279"/>
            <p14:sldId id="280"/>
            <p14:sldId id="281"/>
            <p14:sldId id="282"/>
            <p14:sldId id="283"/>
          </p14:sldIdLst>
        </p14:section>
        <p14:section name="En savoir plus"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eu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726"/>
    <a:srgbClr val="404040"/>
    <a:srgbClr val="FF9B45"/>
    <a:srgbClr val="DD462F"/>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16C9F5-1652-4914-ACA4-842A75FD278D}" v="52" dt="2025-12-05T14:24:32.1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16" autoAdjust="0"/>
    <p:restoredTop sz="94241" autoAdjust="0"/>
  </p:normalViewPr>
  <p:slideViewPr>
    <p:cSldViewPr snapToGrid="0">
      <p:cViewPr varScale="1">
        <p:scale>
          <a:sx n="84" d="100"/>
          <a:sy n="84" d="100"/>
        </p:scale>
        <p:origin x="955"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6" d="100"/>
          <a:sy n="86" d="100"/>
        </p:scale>
        <p:origin x="311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A10B748-EA40-4668-98E8-E24129A8E968}" type="datetime1">
              <a:rPr lang="fr-FR" smtClean="0"/>
              <a:t>09/02/2026</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679768-A2FC-4D08-91F6-8DCE6C566B36}" type="slidenum">
              <a:rPr lang="fr-FR" smtClean="0"/>
              <a:t>‹N°›</a:t>
            </a:fld>
            <a:endParaRPr lang="fr-FR"/>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40F4E9AA-8B68-4026-826F-95F859DBBF5A}" type="datetime1">
              <a:rPr lang="fr-FR" noProof="0" smtClean="0"/>
              <a:t>09/02/2026</a:t>
            </a:fld>
            <a:endParaRPr lang="fr-FR" noProof="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F61EA0F-A667-4B49-8422-0062BC55E249}" type="slidenum">
              <a:rPr lang="fr-FR" noProof="0" smtClean="0"/>
              <a:t>‹N°›</a:t>
            </a:fld>
            <a:endParaRPr lang="fr-FR" noProof="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10"/>
          </p:nvPr>
        </p:nvSpPr>
        <p:spPr/>
        <p:txBody>
          <a:bodyPr rtlCol="0"/>
          <a:lstStyle/>
          <a:p>
            <a:pPr rtl="0"/>
            <a:fld id="{DF61EA0F-A667-4B49-8422-0062BC55E249}" type="slidenum">
              <a:rPr lang="fr-FR" smtClean="0"/>
              <a:t>1</a:t>
            </a:fld>
            <a:endParaRPr lang="fr-FR"/>
          </a:p>
        </p:txBody>
      </p:sp>
    </p:spTree>
    <p:extLst>
      <p:ext uri="{BB962C8B-B14F-4D97-AF65-F5344CB8AC3E}">
        <p14:creationId xmlns:p14="http://schemas.microsoft.com/office/powerpoint/2010/main" val="101176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rtl="0"/>
            <a:fld id="{DF61EA0F-A667-4B49-8422-0062BC55E249}" type="slidenum">
              <a:rPr lang="fr-FR" smtClean="0"/>
              <a:t>3</a:t>
            </a:fld>
            <a:endParaRPr lang="fr-FR"/>
          </a:p>
        </p:txBody>
      </p:sp>
    </p:spTree>
    <p:extLst>
      <p:ext uri="{BB962C8B-B14F-4D97-AF65-F5344CB8AC3E}">
        <p14:creationId xmlns:p14="http://schemas.microsoft.com/office/powerpoint/2010/main" val="447365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800" noProof="0"/>
          </a:p>
        </p:txBody>
      </p:sp>
      <p:sp>
        <p:nvSpPr>
          <p:cNvPr id="2" name="Titre 1"/>
          <p:cNvSpPr>
            <a:spLocks noGrp="1"/>
          </p:cNvSpPr>
          <p:nvPr>
            <p:ph type="title"/>
          </p:nvPr>
        </p:nvSpPr>
        <p:spPr/>
        <p:txBody>
          <a:bodyPr rtlCol="0"/>
          <a:lstStyle/>
          <a:p>
            <a:pPr rtl="0"/>
            <a:r>
              <a:rPr lang="fr-FR" noProof="0"/>
              <a:t>Modifiez le style du titre</a:t>
            </a:r>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fr-FR" sz="1800" noProof="0"/>
          </a:p>
        </p:txBody>
      </p:sp>
      <p:cxnSp>
        <p:nvCxnSpPr>
          <p:cNvPr id="12" name="Connecteur droit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re 3"/>
          <p:cNvSpPr>
            <a:spLocks noGrp="1"/>
          </p:cNvSpPr>
          <p:nvPr>
            <p:ph type="title"/>
          </p:nvPr>
        </p:nvSpPr>
        <p:spPr>
          <a:xfrm>
            <a:off x="521207" y="448056"/>
            <a:ext cx="6877119" cy="640080"/>
          </a:xfrm>
        </p:spPr>
        <p:txBody>
          <a:bodyPr rtlCol="0" anchor="b" anchorCtr="0">
            <a:normAutofit/>
          </a:bodyPr>
          <a:lstStyle>
            <a:lvl1pPr>
              <a:defRPr sz="2800">
                <a:solidFill>
                  <a:schemeClr val="bg2">
                    <a:lumMod val="25000"/>
                  </a:schemeClr>
                </a:solidFill>
              </a:defRPr>
            </a:lvl1pPr>
          </a:lstStyle>
          <a:p>
            <a:pPr rtl="0"/>
            <a:r>
              <a:rPr lang="fr-FR" noProof="0"/>
              <a:t>Modifiez le style du titre</a:t>
            </a:r>
          </a:p>
        </p:txBody>
      </p:sp>
      <p:sp>
        <p:nvSpPr>
          <p:cNvPr id="3" name="Espace réservé du contenu 2"/>
          <p:cNvSpPr>
            <a:spLocks noGrp="1"/>
          </p:cNvSpPr>
          <p:nvPr>
            <p:ph sz="quarter" idx="10" hasCustomPrompt="1"/>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rtl="0">
              <a:lnSpc>
                <a:spcPct val="150000"/>
              </a:lnSpc>
              <a:spcBef>
                <a:spcPts val="1000"/>
              </a:spcBef>
              <a:spcAft>
                <a:spcPts val="1200"/>
              </a:spcAft>
              <a:buNone/>
            </a:pPr>
            <a:r>
              <a:rPr lang="fr-FR" noProof="0"/>
              <a:t>Modifiez les styles du texte</a:t>
            </a:r>
          </a:p>
          <a:p>
            <a:pPr marL="0" lvl="1" indent="0" rtl="0">
              <a:lnSpc>
                <a:spcPct val="150000"/>
              </a:lnSpc>
              <a:spcBef>
                <a:spcPts val="1000"/>
              </a:spcBef>
              <a:spcAft>
                <a:spcPts val="1200"/>
              </a:spcAft>
              <a:buNone/>
            </a:pPr>
            <a:r>
              <a:rPr lang="fr-FR" noProof="0"/>
              <a:t>Deuxième niveau</a:t>
            </a:r>
          </a:p>
          <a:p>
            <a:pPr marL="0" lvl="2" indent="0" rtl="0">
              <a:lnSpc>
                <a:spcPct val="150000"/>
              </a:lnSpc>
              <a:spcBef>
                <a:spcPts val="1000"/>
              </a:spcBef>
              <a:spcAft>
                <a:spcPts val="1200"/>
              </a:spcAft>
              <a:buNone/>
            </a:pPr>
            <a:r>
              <a:rPr lang="fr-FR" noProof="0"/>
              <a:t>Troisième niveau</a:t>
            </a:r>
          </a:p>
          <a:p>
            <a:pPr marL="0" lvl="3" indent="0" rtl="0">
              <a:lnSpc>
                <a:spcPct val="150000"/>
              </a:lnSpc>
              <a:spcBef>
                <a:spcPts val="1000"/>
              </a:spcBef>
              <a:spcAft>
                <a:spcPts val="1200"/>
              </a:spcAft>
              <a:buNone/>
            </a:pPr>
            <a:r>
              <a:rPr lang="fr-FR" noProof="0"/>
              <a:t>Quatrième niveau</a:t>
            </a:r>
          </a:p>
          <a:p>
            <a:pPr marL="0" lvl="4" indent="0" rtl="0">
              <a:lnSpc>
                <a:spcPct val="150000"/>
              </a:lnSpc>
              <a:spcBef>
                <a:spcPts val="1000"/>
              </a:spcBef>
              <a:spcAft>
                <a:spcPts val="1200"/>
              </a:spcAft>
              <a:buNone/>
            </a:pPr>
            <a:r>
              <a:rPr lang="fr-FR" noProof="0"/>
              <a:t>Cinquième niveau</a:t>
            </a:r>
          </a:p>
        </p:txBody>
      </p:sp>
      <p:sp>
        <p:nvSpPr>
          <p:cNvPr id="6" name="Espace réservé de la date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ED73AFFA-A6F2-4B06-B935-9E8D85E79903}" type="datetime1">
              <a:rPr lang="fr-FR" noProof="0" smtClean="0"/>
              <a:t>09/02/2026</a:t>
            </a:fld>
            <a:endParaRPr lang="fr-FR" noProof="0"/>
          </a:p>
        </p:txBody>
      </p:sp>
      <p:sp>
        <p:nvSpPr>
          <p:cNvPr id="7" name="Espace réservé du pied de page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fr-FR" noProof="0"/>
          </a:p>
        </p:txBody>
      </p:sp>
      <p:sp>
        <p:nvSpPr>
          <p:cNvPr id="8" name="Espace réservé du numéro de diapositive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fr-FR" noProof="0" smtClean="0"/>
              <a:pPr/>
              <a:t>‹N°›</a:t>
            </a:fld>
            <a:endParaRPr lang="fr-FR" noProof="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800" noProof="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800" noProof="0"/>
          </a:p>
        </p:txBody>
      </p:sp>
      <p:sp>
        <p:nvSpPr>
          <p:cNvPr id="2" name="Titre 1"/>
          <p:cNvSpPr>
            <a:spLocks noGrp="1"/>
          </p:cNvSpPr>
          <p:nvPr>
            <p:ph type="title"/>
          </p:nvPr>
        </p:nvSpPr>
        <p:spPr>
          <a:xfrm>
            <a:off x="521208" y="1536192"/>
            <a:ext cx="6876288" cy="640080"/>
          </a:xfrm>
        </p:spPr>
        <p:txBody>
          <a:bodyPr rtlCol="0">
            <a:normAutofit/>
          </a:bodyPr>
          <a:lstStyle>
            <a:lvl1pPr>
              <a:defRPr sz="3600">
                <a:solidFill>
                  <a:schemeClr val="bg1"/>
                </a:solidFill>
              </a:defRPr>
            </a:lvl1pPr>
          </a:lstStyle>
          <a:p>
            <a:pPr rtl="0"/>
            <a:r>
              <a:rPr lang="fr-FR" noProof="0"/>
              <a:t>Modifiez le style du titre</a:t>
            </a:r>
          </a:p>
        </p:txBody>
      </p:sp>
      <p:sp>
        <p:nvSpPr>
          <p:cNvPr id="7" name="Espace réservé du contenu 6"/>
          <p:cNvSpPr>
            <a:spLocks noGrp="1"/>
          </p:cNvSpPr>
          <p:nvPr>
            <p:ph sz="quarter" idx="13" hasCustomPrompt="1"/>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rtl="0">
              <a:lnSpc>
                <a:spcPct val="150000"/>
              </a:lnSpc>
              <a:spcBef>
                <a:spcPts val="1000"/>
              </a:spcBef>
              <a:spcAft>
                <a:spcPts val="1200"/>
              </a:spcAft>
              <a:buNone/>
            </a:pPr>
            <a:r>
              <a:rPr lang="fr-FR" noProof="0"/>
              <a:t>Modifiez les styles du texte</a:t>
            </a:r>
          </a:p>
          <a:p>
            <a:pPr marL="0" lvl="1" indent="0" rtl="0">
              <a:lnSpc>
                <a:spcPct val="150000"/>
              </a:lnSpc>
              <a:spcBef>
                <a:spcPts val="1000"/>
              </a:spcBef>
              <a:spcAft>
                <a:spcPts val="1200"/>
              </a:spcAft>
              <a:buNone/>
            </a:pPr>
            <a:r>
              <a:rPr lang="fr-FR" noProof="0"/>
              <a:t>Deuxième niveau</a:t>
            </a:r>
          </a:p>
          <a:p>
            <a:pPr marL="0" lvl="2" indent="0" rtl="0">
              <a:lnSpc>
                <a:spcPct val="150000"/>
              </a:lnSpc>
              <a:spcBef>
                <a:spcPts val="1000"/>
              </a:spcBef>
              <a:spcAft>
                <a:spcPts val="1200"/>
              </a:spcAft>
              <a:buNone/>
            </a:pPr>
            <a:r>
              <a:rPr lang="fr-FR" noProof="0"/>
              <a:t>Troisième niveau</a:t>
            </a:r>
          </a:p>
          <a:p>
            <a:pPr marL="0" lvl="3" indent="0" rtl="0">
              <a:lnSpc>
                <a:spcPct val="150000"/>
              </a:lnSpc>
              <a:spcBef>
                <a:spcPts val="1000"/>
              </a:spcBef>
              <a:spcAft>
                <a:spcPts val="1200"/>
              </a:spcAft>
              <a:buNone/>
            </a:pPr>
            <a:r>
              <a:rPr lang="fr-FR" noProof="0"/>
              <a:t>Quatrième niveau</a:t>
            </a:r>
          </a:p>
          <a:p>
            <a:pPr marL="0" lvl="4" indent="0" rtl="0">
              <a:lnSpc>
                <a:spcPct val="150000"/>
              </a:lnSpc>
              <a:spcBef>
                <a:spcPts val="1000"/>
              </a:spcBef>
              <a:spcAft>
                <a:spcPts val="1200"/>
              </a:spcAft>
              <a:buNone/>
            </a:pPr>
            <a:r>
              <a:rPr lang="fr-FR" noProof="0"/>
              <a:t>Cinquième niveau</a:t>
            </a:r>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fr-FR" sz="1800" noProof="0"/>
          </a:p>
        </p:txBody>
      </p:sp>
      <p:sp>
        <p:nvSpPr>
          <p:cNvPr id="2" name="Espace réservé du titre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pPr rtl="0"/>
            <a:r>
              <a:rPr lang="fr-FR" noProof="0"/>
              <a:t>Modifiez le style du titre</a:t>
            </a:r>
          </a:p>
        </p:txBody>
      </p:sp>
      <p:sp>
        <p:nvSpPr>
          <p:cNvPr id="3" name="Espace réservé du texte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61B589D6-0A3B-49A2-A2F1-A1288C62EC4C}" type="datetime1">
              <a:rPr lang="fr-FR" noProof="0" smtClean="0"/>
              <a:t>09/02/2026</a:t>
            </a:fld>
            <a:endParaRPr lang="fr-FR" noProof="0"/>
          </a:p>
        </p:txBody>
      </p:sp>
      <p:sp>
        <p:nvSpPr>
          <p:cNvPr id="5" name="Espace réservé du pied de page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fr-FR" noProof="0"/>
          </a:p>
        </p:txBody>
      </p:sp>
      <p:sp>
        <p:nvSpPr>
          <p:cNvPr id="6" name="Espace réservé du numéro de diapositive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fr-FR" noProof="0" smtClean="0"/>
              <a:pPr/>
              <a:t>‹N°›</a:t>
            </a:fld>
            <a:endParaRPr lang="fr-FR" noProof="0"/>
          </a:p>
        </p:txBody>
      </p:sp>
      <p:cxnSp>
        <p:nvCxnSpPr>
          <p:cNvPr id="8" name="Connecteur droit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sldNum="0" hdr="0" ftr="0" dt="0"/>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registre-dematerialise.fr/705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legifrance.gouv.fr/affichTexte.do?cidTexte=JORFTEXT000000418424&amp;dateText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38200" y="1164324"/>
            <a:ext cx="10515600" cy="2387600"/>
          </a:xfrm>
        </p:spPr>
        <p:txBody>
          <a:bodyPr rtlCol="0" anchor="ctr" anchorCtr="0">
            <a:normAutofit/>
          </a:bodyPr>
          <a:lstStyle/>
          <a:p>
            <a:pPr algn="ctr" rtl="0"/>
            <a:r>
              <a:rPr lang="fr-FR" sz="4800" dirty="0">
                <a:solidFill>
                  <a:schemeClr val="bg1"/>
                </a:solidFill>
              </a:rPr>
              <a:t>Autorisation Environnementale : </a:t>
            </a:r>
            <a:r>
              <a:rPr lang="fr-FR" sz="4800" dirty="0" smtClean="0">
                <a:solidFill>
                  <a:schemeClr val="bg1"/>
                </a:solidFill>
              </a:rPr>
              <a:t>Réhabilitation de la STEP de Forbach</a:t>
            </a:r>
            <a:endParaRPr lang="fr-FR" sz="4800" dirty="0">
              <a:solidFill>
                <a:schemeClr val="bg1"/>
              </a:solidFill>
            </a:endParaRPr>
          </a:p>
        </p:txBody>
      </p:sp>
      <p:sp>
        <p:nvSpPr>
          <p:cNvPr id="3" name="Sous-titre 2"/>
          <p:cNvSpPr>
            <a:spLocks noGrp="1"/>
          </p:cNvSpPr>
          <p:nvPr>
            <p:ph type="subTitle" idx="4294967295"/>
          </p:nvPr>
        </p:nvSpPr>
        <p:spPr>
          <a:xfrm>
            <a:off x="838200" y="3551924"/>
            <a:ext cx="9582736" cy="1137793"/>
          </a:xfrm>
        </p:spPr>
        <p:txBody>
          <a:bodyPr rtlCol="0">
            <a:normAutofit/>
          </a:bodyPr>
          <a:lstStyle/>
          <a:p>
            <a:pPr algn="ctr"/>
            <a:r>
              <a:rPr lang="fr-FR" sz="2400" b="1" dirty="0">
                <a:latin typeface="+mj-lt"/>
              </a:rPr>
              <a:t>Consultation publique </a:t>
            </a:r>
            <a:r>
              <a:rPr lang="fr-FR" sz="2400" dirty="0"/>
              <a:t>(article L.181-10-1 du code de l’environnement)</a:t>
            </a:r>
            <a:endParaRPr lang="fr-FR" sz="2400" dirty="0">
              <a:latin typeface="+mj-lt"/>
            </a:endParaRPr>
          </a:p>
        </p:txBody>
      </p:sp>
      <p:pic>
        <p:nvPicPr>
          <p:cNvPr id="4" name="Image 3" descr="Icône du programme PowerPoint"/>
          <p:cNvPicPr>
            <a:picLocks noChangeAspect="1"/>
          </p:cNvPicPr>
          <p:nvPr/>
        </p:nvPicPr>
        <p:blipFill>
          <a:blip r:embed="rId3"/>
          <a:srcRect/>
          <a:stretch/>
        </p:blipFill>
        <p:spPr bwMode="invGray">
          <a:xfrm>
            <a:off x="670216" y="5193062"/>
            <a:ext cx="822960" cy="822960"/>
          </a:xfrm>
          <a:prstGeom prst="rect">
            <a:avLst/>
          </a:prstGeom>
        </p:spPr>
      </p:pic>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E74AC08-B34B-8081-28C5-9A1490737505}"/>
              </a:ext>
            </a:extLst>
          </p:cNvPr>
          <p:cNvSpPr>
            <a:spLocks noGrp="1"/>
          </p:cNvSpPr>
          <p:nvPr>
            <p:ph type="title"/>
          </p:nvPr>
        </p:nvSpPr>
        <p:spPr>
          <a:xfrm>
            <a:off x="521207" y="448056"/>
            <a:ext cx="10580802" cy="640080"/>
          </a:xfrm>
        </p:spPr>
        <p:txBody>
          <a:bodyPr>
            <a:normAutofit fontScale="90000"/>
          </a:bodyPr>
          <a:lstStyle/>
          <a:p>
            <a:r>
              <a:rPr lang="fr-FR" dirty="0">
                <a:latin typeface="Segoe UI" panose="020B0502040204020203" pitchFamily="34" charset="0"/>
                <a:cs typeface="Segoe UI" panose="020B0502040204020203" pitchFamily="34" charset="0"/>
              </a:rPr>
              <a:t>III. Pourquoi cette procédure est mise en place dans ce projet </a:t>
            </a:r>
            <a:br>
              <a:rPr lang="fr-FR" dirty="0">
                <a:latin typeface="Segoe UI" panose="020B0502040204020203" pitchFamily="34" charset="0"/>
                <a:cs typeface="Segoe UI" panose="020B0502040204020203" pitchFamily="34" charset="0"/>
              </a:rPr>
            </a:br>
            <a:endParaRPr lang="fr-FR" dirty="0"/>
          </a:p>
        </p:txBody>
      </p:sp>
      <p:sp>
        <p:nvSpPr>
          <p:cNvPr id="3" name="Espace réservé du contenu 2">
            <a:extLst>
              <a:ext uri="{FF2B5EF4-FFF2-40B4-BE49-F238E27FC236}">
                <a16:creationId xmlns:a16="http://schemas.microsoft.com/office/drawing/2014/main" xmlns="" id="{0526359C-CAAE-4A9A-544E-D3822D1BC961}"/>
              </a:ext>
            </a:extLst>
          </p:cNvPr>
          <p:cNvSpPr>
            <a:spLocks noGrp="1"/>
          </p:cNvSpPr>
          <p:nvPr>
            <p:ph sz="quarter" idx="10"/>
          </p:nvPr>
        </p:nvSpPr>
        <p:spPr>
          <a:xfrm>
            <a:off x="539495" y="1435608"/>
            <a:ext cx="11377521" cy="5144096"/>
          </a:xfrm>
        </p:spPr>
        <p:txBody>
          <a:bodyPr/>
          <a:lstStyle/>
          <a:p>
            <a:endParaRPr lang="fr-FR" dirty="0"/>
          </a:p>
          <a:p>
            <a:pPr marL="285750" indent="-285750">
              <a:buFontTx/>
              <a:buChar char="-"/>
            </a:pPr>
            <a:r>
              <a:rPr lang="fr-FR" sz="1600" dirty="0"/>
              <a:t>Les I.O.T.A : Installation, Ouvrages, Travaux et activités ayant une incidence sur l’eau et les milieux aquatiques</a:t>
            </a:r>
          </a:p>
          <a:p>
            <a:r>
              <a:rPr lang="fr-FR" sz="1600" b="1" dirty="0">
                <a:effectLst>
                  <a:outerShdw blurRad="38100" dist="38100" dir="2700000" algn="tl">
                    <a:srgbClr val="000000">
                      <a:alpha val="43137"/>
                    </a:srgbClr>
                  </a:outerShdw>
                </a:effectLst>
              </a:rPr>
              <a:t>Pourquoi la </a:t>
            </a:r>
            <a:r>
              <a:rPr lang="fr-FR" sz="1600" b="1" dirty="0" smtClean="0">
                <a:effectLst>
                  <a:outerShdw blurRad="38100" dist="38100" dir="2700000" algn="tl">
                    <a:srgbClr val="000000">
                      <a:alpha val="43137"/>
                    </a:srgbClr>
                  </a:outerShdw>
                </a:effectLst>
              </a:rPr>
              <a:t>STEP </a:t>
            </a:r>
            <a:r>
              <a:rPr lang="fr-FR" sz="1600" b="1" dirty="0">
                <a:effectLst>
                  <a:outerShdw blurRad="38100" dist="38100" dir="2700000" algn="tl">
                    <a:srgbClr val="000000">
                      <a:alpha val="43137"/>
                    </a:srgbClr>
                  </a:outerShdw>
                </a:effectLst>
              </a:rPr>
              <a:t>est soumise à ce régime d’autorisation : </a:t>
            </a:r>
          </a:p>
          <a:p>
            <a:pPr marL="285750" indent="-285750">
              <a:buFontTx/>
              <a:buChar char="-"/>
            </a:pPr>
            <a:r>
              <a:rPr lang="fr-FR" sz="1600" dirty="0"/>
              <a:t>Rejet dans une masse </a:t>
            </a:r>
            <a:r>
              <a:rPr lang="fr-FR" sz="1600" dirty="0" smtClean="0"/>
              <a:t>d’eau, la </a:t>
            </a:r>
            <a:r>
              <a:rPr lang="fr-FR" sz="1600" dirty="0" err="1" smtClean="0"/>
              <a:t>Rosselle</a:t>
            </a:r>
            <a:r>
              <a:rPr lang="fr-FR" sz="1600" dirty="0" smtClean="0"/>
              <a:t> </a:t>
            </a:r>
            <a:r>
              <a:rPr lang="fr-FR" sz="1600" dirty="0"/>
              <a:t>( peut modifier un débit, une quantité, qualité physico chimique )</a:t>
            </a:r>
          </a:p>
          <a:p>
            <a:pPr marL="285750" indent="-285750">
              <a:buFontTx/>
              <a:buChar char="-"/>
            </a:pPr>
            <a:r>
              <a:rPr lang="fr-FR" sz="1600" dirty="0"/>
              <a:t>Agit sur le fonctionnement écologique ( améliorer la qualité de l’eau ou la dégrader ) </a:t>
            </a:r>
          </a:p>
          <a:p>
            <a:endParaRPr lang="fr-FR" sz="1600" dirty="0"/>
          </a:p>
          <a:p>
            <a:pPr marL="285750" indent="-285750">
              <a:buFontTx/>
              <a:buChar char="-"/>
            </a:pPr>
            <a:r>
              <a:rPr lang="fr-FR" sz="1600" dirty="0"/>
              <a:t>I.O.T.A : </a:t>
            </a:r>
            <a:r>
              <a:rPr lang="fr-FR" sz="1600" b="1" u="sng" dirty="0"/>
              <a:t>Autorisation</a:t>
            </a:r>
            <a:r>
              <a:rPr lang="fr-FR" sz="1600" dirty="0"/>
              <a:t> et Déclaration : Une question de seuils ( capacité nominale de la STEU, dimensionnement du projet, charge maximale admissible dans l’eau )</a:t>
            </a:r>
          </a:p>
        </p:txBody>
      </p:sp>
      <p:sp>
        <p:nvSpPr>
          <p:cNvPr id="4" name="Rectangle 1">
            <a:extLst>
              <a:ext uri="{FF2B5EF4-FFF2-40B4-BE49-F238E27FC236}">
                <a16:creationId xmlns:a16="http://schemas.microsoft.com/office/drawing/2014/main" xmlns="" id="{05A0F0FE-5ED7-D8A2-2E6D-F797835C65CF}"/>
              </a:ext>
            </a:extLst>
          </p:cNvPr>
          <p:cNvSpPr>
            <a:spLocks noChangeArrowheads="1"/>
          </p:cNvSpPr>
          <p:nvPr/>
        </p:nvSpPr>
        <p:spPr bwMode="auto">
          <a:xfrm>
            <a:off x="0" y="-184666"/>
            <a:ext cx="25603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dirty="0">
                <a:ln>
                  <a:noFill/>
                </a:ln>
                <a:solidFill>
                  <a:schemeClr val="tx1"/>
                </a:solidFill>
                <a:effectLst/>
                <a:latin typeface="Arial" panose="020B0604020202020204" pitchFamily="34" charset="0"/>
              </a:rPr>
              <a:t>(DBO5, DCO, N, P…).</a:t>
            </a:r>
          </a:p>
        </p:txBody>
      </p:sp>
    </p:spTree>
    <p:extLst>
      <p:ext uri="{BB962C8B-B14F-4D97-AF65-F5344CB8AC3E}">
        <p14:creationId xmlns:p14="http://schemas.microsoft.com/office/powerpoint/2010/main" val="987222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56916C4-BA27-F92A-A781-AAA53249013A}"/>
              </a:ext>
            </a:extLst>
          </p:cNvPr>
          <p:cNvSpPr>
            <a:spLocks noGrp="1"/>
          </p:cNvSpPr>
          <p:nvPr>
            <p:ph type="title"/>
          </p:nvPr>
        </p:nvSpPr>
        <p:spPr/>
        <p:txBody>
          <a:bodyPr/>
          <a:lstStyle/>
          <a:p>
            <a:r>
              <a:rPr lang="fr-FR" dirty="0"/>
              <a:t>IV. Les principaux enjeux du projet </a:t>
            </a:r>
          </a:p>
        </p:txBody>
      </p:sp>
      <p:sp>
        <p:nvSpPr>
          <p:cNvPr id="3" name="Espace réservé du contenu 2">
            <a:extLst>
              <a:ext uri="{FF2B5EF4-FFF2-40B4-BE49-F238E27FC236}">
                <a16:creationId xmlns:a16="http://schemas.microsoft.com/office/drawing/2014/main" xmlns="" id="{E1797A87-BC29-DA50-4069-A4E70979BD4B}"/>
              </a:ext>
            </a:extLst>
          </p:cNvPr>
          <p:cNvSpPr>
            <a:spLocks noGrp="1"/>
          </p:cNvSpPr>
          <p:nvPr>
            <p:ph sz="quarter" idx="10"/>
          </p:nvPr>
        </p:nvSpPr>
        <p:spPr>
          <a:xfrm>
            <a:off x="539496" y="1435607"/>
            <a:ext cx="11417278" cy="5154035"/>
          </a:xfrm>
        </p:spPr>
        <p:txBody>
          <a:bodyPr vert="horz" lIns="91440" tIns="45720" rIns="91440" bIns="45720" rtlCol="0">
            <a:normAutofit/>
          </a:bodyPr>
          <a:lstStyle/>
          <a:p>
            <a:endParaRPr lang="fr-FR" sz="1400" b="1" u="sng" dirty="0"/>
          </a:p>
          <a:p>
            <a:r>
              <a:rPr lang="fr-FR" sz="1800" b="1" u="sng" dirty="0"/>
              <a:t>Ces éléments seront développés par la maîtrise d’ouvrage ( EPCI ) et son bureau d’études mais il convient d’identifier la portée du projet</a:t>
            </a:r>
          </a:p>
          <a:p>
            <a:pPr marL="285750" indent="-285750">
              <a:buFontTx/>
              <a:buChar char="-"/>
            </a:pPr>
            <a:r>
              <a:rPr lang="fr-FR" sz="1800" u="sng" dirty="0"/>
              <a:t>Un enjeu de conformité aux directives européennes</a:t>
            </a:r>
          </a:p>
          <a:p>
            <a:pPr marL="285750" indent="-285750">
              <a:buFontTx/>
              <a:buChar char="-"/>
            </a:pPr>
            <a:r>
              <a:rPr lang="fr-FR" sz="1800" u="sng" dirty="0"/>
              <a:t>Un enjeu environnemental </a:t>
            </a:r>
          </a:p>
          <a:p>
            <a:pPr marL="285750" indent="-285750">
              <a:buFontTx/>
              <a:buChar char="-"/>
            </a:pPr>
            <a:r>
              <a:rPr lang="fr-FR" sz="1800" u="sng" dirty="0"/>
              <a:t> Un enjeu de service public de l’assainissement </a:t>
            </a:r>
          </a:p>
          <a:p>
            <a:pPr marL="285750" indent="-285750">
              <a:buFontTx/>
              <a:buChar char="-"/>
            </a:pPr>
            <a:r>
              <a:rPr lang="fr-FR" sz="1800" u="sng" dirty="0"/>
              <a:t>Un enjeu de renaturation d’un cours d’eau avec </a:t>
            </a:r>
            <a:r>
              <a:rPr lang="fr-FR" sz="1800" u="sng" dirty="0" smtClean="0"/>
              <a:t>le </a:t>
            </a:r>
            <a:r>
              <a:rPr lang="fr-FR" sz="1800" u="sng" dirty="0" err="1"/>
              <a:t>Bruchgraben</a:t>
            </a:r>
            <a:r>
              <a:rPr lang="fr-FR" sz="1800" u="sng" dirty="0"/>
              <a:t> </a:t>
            </a:r>
          </a:p>
          <a:p>
            <a:endParaRPr lang="fr-FR" sz="1400" b="1" u="sng" dirty="0"/>
          </a:p>
          <a:p>
            <a:endParaRPr lang="fr-FR" sz="1400" b="1" u="sng" dirty="0"/>
          </a:p>
        </p:txBody>
      </p:sp>
    </p:spTree>
    <p:extLst>
      <p:ext uri="{BB962C8B-B14F-4D97-AF65-F5344CB8AC3E}">
        <p14:creationId xmlns:p14="http://schemas.microsoft.com/office/powerpoint/2010/main" val="1111020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0B60FEA-A3BF-45DB-065F-F876DFE0C708}"/>
              </a:ext>
            </a:extLst>
          </p:cNvPr>
          <p:cNvSpPr>
            <a:spLocks noGrp="1"/>
          </p:cNvSpPr>
          <p:nvPr>
            <p:ph type="title"/>
          </p:nvPr>
        </p:nvSpPr>
        <p:spPr>
          <a:xfrm>
            <a:off x="521207" y="448056"/>
            <a:ext cx="11046679" cy="640080"/>
          </a:xfrm>
        </p:spPr>
        <p:txBody>
          <a:bodyPr>
            <a:normAutofit fontScale="90000"/>
          </a:bodyPr>
          <a:lstStyle/>
          <a:p>
            <a:r>
              <a:rPr lang="fr-FR" dirty="0">
                <a:latin typeface="Segoe UI" panose="020B0502040204020203" pitchFamily="34" charset="0"/>
                <a:cs typeface="Segoe UI" panose="020B0502040204020203" pitchFamily="34" charset="0"/>
              </a:rPr>
              <a:t>IV. Les supports destinés à recueillir l’avis du public</a:t>
            </a:r>
            <a:br>
              <a:rPr lang="fr-FR" dirty="0">
                <a:latin typeface="Segoe UI" panose="020B0502040204020203" pitchFamily="34" charset="0"/>
                <a:cs typeface="Segoe UI" panose="020B0502040204020203" pitchFamily="34" charset="0"/>
              </a:rPr>
            </a:br>
            <a:endParaRPr lang="fr-FR" dirty="0"/>
          </a:p>
        </p:txBody>
      </p:sp>
      <p:sp>
        <p:nvSpPr>
          <p:cNvPr id="3" name="Espace réservé du contenu 2">
            <a:extLst>
              <a:ext uri="{FF2B5EF4-FFF2-40B4-BE49-F238E27FC236}">
                <a16:creationId xmlns:a16="http://schemas.microsoft.com/office/drawing/2014/main" xmlns="" id="{D3EADE32-9B1F-38B1-6203-56349D10EAAE}"/>
              </a:ext>
            </a:extLst>
          </p:cNvPr>
          <p:cNvSpPr>
            <a:spLocks noGrp="1"/>
          </p:cNvSpPr>
          <p:nvPr>
            <p:ph sz="quarter" idx="10"/>
          </p:nvPr>
        </p:nvSpPr>
        <p:spPr>
          <a:xfrm>
            <a:off x="539495" y="1435608"/>
            <a:ext cx="11492847" cy="5153878"/>
          </a:xfrm>
        </p:spPr>
        <p:txBody>
          <a:bodyPr/>
          <a:lstStyle/>
          <a:p>
            <a:endParaRPr lang="fr-FR" dirty="0"/>
          </a:p>
          <a:p>
            <a:r>
              <a:rPr lang="fr-FR" sz="2800" dirty="0"/>
              <a:t>Le support : Le registre numérique </a:t>
            </a:r>
          </a:p>
          <a:p>
            <a:r>
              <a:rPr lang="fr-FR" sz="2800" dirty="0">
                <a:hlinkClick r:id="rId2"/>
              </a:rPr>
              <a:t>https://www.registre-dematerialise.fr/7057</a:t>
            </a:r>
            <a:r>
              <a:rPr lang="fr-FR" sz="2800" dirty="0" smtClean="0">
                <a:hlinkClick r:id="rId2"/>
              </a:rPr>
              <a:t>/</a:t>
            </a:r>
            <a:endParaRPr lang="fr-FR" sz="2800" dirty="0" smtClean="0"/>
          </a:p>
          <a:p>
            <a:r>
              <a:rPr lang="fr-FR" sz="2800" dirty="0" smtClean="0"/>
              <a:t> </a:t>
            </a:r>
            <a:r>
              <a:rPr lang="fr-FR" sz="2800" dirty="0"/>
              <a:t>par courrier, à la préfecture de la Moselle, 9 place Jean-Marie Rausch, 57034 Metz cedex </a:t>
            </a:r>
          </a:p>
          <a:p>
            <a:endParaRPr lang="fr-FR" dirty="0"/>
          </a:p>
        </p:txBody>
      </p:sp>
    </p:spTree>
    <p:extLst>
      <p:ext uri="{BB962C8B-B14F-4D97-AF65-F5344CB8AC3E}">
        <p14:creationId xmlns:p14="http://schemas.microsoft.com/office/powerpoint/2010/main" val="3405666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1A934DF-87AA-92E4-3575-95758137E59E}"/>
              </a:ext>
            </a:extLst>
          </p:cNvPr>
          <p:cNvSpPr>
            <a:spLocks noGrp="1"/>
          </p:cNvSpPr>
          <p:nvPr>
            <p:ph type="title"/>
          </p:nvPr>
        </p:nvSpPr>
        <p:spPr>
          <a:xfrm>
            <a:off x="521207" y="448056"/>
            <a:ext cx="11365993" cy="996696"/>
          </a:xfrm>
        </p:spPr>
        <p:txBody>
          <a:bodyPr>
            <a:normAutofit fontScale="90000"/>
          </a:bodyPr>
          <a:lstStyle/>
          <a:p>
            <a:r>
              <a:rPr lang="fr-FR" dirty="0">
                <a:latin typeface="Segoe UI" panose="020B0502040204020203" pitchFamily="34" charset="0"/>
                <a:cs typeface="Segoe UI" panose="020B0502040204020203" pitchFamily="34" charset="0"/>
              </a:rPr>
              <a:t>V. Les règles du déroulé de la réunion publique pour une bonne tenue de la séance </a:t>
            </a:r>
            <a:br>
              <a:rPr lang="fr-FR" dirty="0">
                <a:latin typeface="Segoe UI" panose="020B0502040204020203" pitchFamily="34" charset="0"/>
                <a:cs typeface="Segoe UI" panose="020B0502040204020203" pitchFamily="34" charset="0"/>
              </a:rPr>
            </a:br>
            <a:endParaRPr lang="fr-FR" dirty="0"/>
          </a:p>
        </p:txBody>
      </p:sp>
      <p:sp>
        <p:nvSpPr>
          <p:cNvPr id="3" name="Espace réservé du contenu 2">
            <a:extLst>
              <a:ext uri="{FF2B5EF4-FFF2-40B4-BE49-F238E27FC236}">
                <a16:creationId xmlns:a16="http://schemas.microsoft.com/office/drawing/2014/main" xmlns="" id="{56BD1DB0-9452-1994-D518-89E42FBBE4CC}"/>
              </a:ext>
            </a:extLst>
          </p:cNvPr>
          <p:cNvSpPr>
            <a:spLocks noGrp="1"/>
          </p:cNvSpPr>
          <p:nvPr>
            <p:ph sz="quarter" idx="10"/>
          </p:nvPr>
        </p:nvSpPr>
        <p:spPr>
          <a:xfrm>
            <a:off x="539496" y="1435608"/>
            <a:ext cx="11347704" cy="5153878"/>
          </a:xfrm>
        </p:spPr>
        <p:txBody>
          <a:bodyPr/>
          <a:lstStyle/>
          <a:p>
            <a:endParaRPr lang="fr-FR" dirty="0"/>
          </a:p>
          <a:p>
            <a:r>
              <a:rPr lang="fr-FR" dirty="0"/>
              <a:t> </a:t>
            </a:r>
            <a:r>
              <a:rPr lang="fr-FR" sz="1800" dirty="0"/>
              <a:t>Le pétitionnaire va exposer son projet. </a:t>
            </a:r>
          </a:p>
          <a:p>
            <a:pPr marL="171450" indent="-171450">
              <a:buFontTx/>
              <a:buChar char="-"/>
            </a:pPr>
            <a:r>
              <a:rPr lang="fr-FR" sz="1800" dirty="0"/>
              <a:t>Le Commissaire enquêteur : </a:t>
            </a:r>
          </a:p>
          <a:p>
            <a:pPr marL="171450" indent="-171450">
              <a:buFont typeface="Wingdings" panose="05000000000000000000" pitchFamily="2" charset="2"/>
              <a:buChar char="§"/>
            </a:pPr>
            <a:r>
              <a:rPr lang="fr-FR" sz="1800" dirty="0"/>
              <a:t>Pourra reformuler des questions </a:t>
            </a:r>
          </a:p>
          <a:p>
            <a:pPr marL="171450" indent="-171450">
              <a:buFont typeface="Arial" panose="020B0604020202020204" pitchFamily="34" charset="0"/>
              <a:buChar char="•"/>
            </a:pPr>
            <a:r>
              <a:rPr lang="fr-FR" sz="1800" dirty="0"/>
              <a:t>Pourra poser des questions de lui-même au pétitionnaire </a:t>
            </a:r>
          </a:p>
          <a:p>
            <a:pPr marL="171450" indent="-171450">
              <a:buFont typeface="Arial" panose="020B0604020202020204" pitchFamily="34" charset="0"/>
              <a:buChar char="•"/>
            </a:pPr>
            <a:r>
              <a:rPr lang="fr-FR" sz="1800" dirty="0"/>
              <a:t>Rédigera un Compte Rendu de la réunion publique afin de synthétiser les questions/réponses du public ainsi que la présentation du pétitionnaire.                                            </a:t>
            </a:r>
          </a:p>
        </p:txBody>
      </p:sp>
      <p:pic>
        <p:nvPicPr>
          <p:cNvPr id="4098" name="Picture 2" descr="Pin by Rdbo on Bonhommes | Powerpoint animation, How to plan ...">
            <a:extLst>
              <a:ext uri="{FF2B5EF4-FFF2-40B4-BE49-F238E27FC236}">
                <a16:creationId xmlns:a16="http://schemas.microsoft.com/office/drawing/2014/main" xmlns="" id="{345FFCD1-2719-4542-A61F-6EA2B29489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0155" y="1285875"/>
            <a:ext cx="2974324" cy="35787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5215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AEBD722-FB20-F20E-2B19-99735B8D9703}"/>
              </a:ext>
            </a:extLst>
          </p:cNvPr>
          <p:cNvSpPr>
            <a:spLocks noGrp="1"/>
          </p:cNvSpPr>
          <p:nvPr>
            <p:ph type="title"/>
          </p:nvPr>
        </p:nvSpPr>
        <p:spPr>
          <a:xfrm>
            <a:off x="521207" y="448056"/>
            <a:ext cx="11104736" cy="640080"/>
          </a:xfrm>
        </p:spPr>
        <p:txBody>
          <a:bodyPr>
            <a:normAutofit fontScale="90000"/>
          </a:bodyPr>
          <a:lstStyle/>
          <a:p>
            <a:r>
              <a:rPr lang="fr-FR" dirty="0">
                <a:latin typeface="Segoe UI" panose="020B0502040204020203" pitchFamily="34" charset="0"/>
                <a:cs typeface="Segoe UI" panose="020B0502040204020203" pitchFamily="34" charset="0"/>
              </a:rPr>
              <a:t>V. Les règles du déroulé de la réunion publique pour une bonne tenue de la séance</a:t>
            </a:r>
            <a:endParaRPr lang="fr-FR" dirty="0"/>
          </a:p>
        </p:txBody>
      </p:sp>
      <p:sp>
        <p:nvSpPr>
          <p:cNvPr id="3" name="Espace réservé du contenu 2">
            <a:extLst>
              <a:ext uri="{FF2B5EF4-FFF2-40B4-BE49-F238E27FC236}">
                <a16:creationId xmlns:a16="http://schemas.microsoft.com/office/drawing/2014/main" xmlns="" id="{AB8C739C-5D7E-D770-1CCC-CFD060DDA74F}"/>
              </a:ext>
            </a:extLst>
          </p:cNvPr>
          <p:cNvSpPr>
            <a:spLocks noGrp="1"/>
          </p:cNvSpPr>
          <p:nvPr>
            <p:ph sz="quarter" idx="10"/>
          </p:nvPr>
        </p:nvSpPr>
        <p:spPr>
          <a:xfrm>
            <a:off x="539496" y="1435607"/>
            <a:ext cx="11362218" cy="5139363"/>
          </a:xfrm>
        </p:spPr>
        <p:txBody>
          <a:bodyPr/>
          <a:lstStyle/>
          <a:p>
            <a:endParaRPr lang="fr-FR" dirty="0"/>
          </a:p>
          <a:p>
            <a:pPr marL="171450" indent="-171450">
              <a:buFontTx/>
              <a:buChar char="-"/>
            </a:pPr>
            <a:r>
              <a:rPr lang="fr-FR" sz="1800" dirty="0"/>
              <a:t>Personne ne doit prendre la parole sans s’être manifesté préalablement au Commissaire Enquêteur</a:t>
            </a:r>
          </a:p>
          <a:p>
            <a:pPr marL="171450" indent="-171450">
              <a:buFontTx/>
              <a:buChar char="-"/>
            </a:pPr>
            <a:r>
              <a:rPr lang="fr-FR" sz="1800" dirty="0"/>
              <a:t>La durée d’une intervention est de 2 à 3 mn maximum par intervenant sachant que d’autres questions pourront être posées par cette même personne par la suite. </a:t>
            </a:r>
          </a:p>
        </p:txBody>
      </p:sp>
    </p:spTree>
    <p:extLst>
      <p:ext uri="{BB962C8B-B14F-4D97-AF65-F5344CB8AC3E}">
        <p14:creationId xmlns:p14="http://schemas.microsoft.com/office/powerpoint/2010/main" val="4178312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9CBC2AB-BC1B-4BB4-F712-7D551C21AE35}"/>
              </a:ext>
            </a:extLst>
          </p:cNvPr>
          <p:cNvSpPr>
            <a:spLocks noGrp="1"/>
          </p:cNvSpPr>
          <p:nvPr>
            <p:ph type="title"/>
          </p:nvPr>
        </p:nvSpPr>
        <p:spPr>
          <a:xfrm>
            <a:off x="521207" y="448056"/>
            <a:ext cx="10888915" cy="640080"/>
          </a:xfrm>
        </p:spPr>
        <p:txBody>
          <a:bodyPr/>
          <a:lstStyle/>
          <a:p>
            <a:r>
              <a:rPr lang="fr-FR" dirty="0"/>
              <a:t>VI. Parole au Public </a:t>
            </a:r>
          </a:p>
        </p:txBody>
      </p:sp>
      <p:sp>
        <p:nvSpPr>
          <p:cNvPr id="3" name="Espace réservé du contenu 2">
            <a:extLst>
              <a:ext uri="{FF2B5EF4-FFF2-40B4-BE49-F238E27FC236}">
                <a16:creationId xmlns:a16="http://schemas.microsoft.com/office/drawing/2014/main" xmlns="" id="{1A4FE842-E5E2-9EEF-0B38-C31881EE60DB}"/>
              </a:ext>
            </a:extLst>
          </p:cNvPr>
          <p:cNvSpPr>
            <a:spLocks noGrp="1"/>
          </p:cNvSpPr>
          <p:nvPr>
            <p:ph sz="quarter" idx="10"/>
          </p:nvPr>
        </p:nvSpPr>
        <p:spPr>
          <a:xfrm>
            <a:off x="539496" y="1435607"/>
            <a:ext cx="11457034" cy="5134157"/>
          </a:xfrm>
        </p:spPr>
        <p:txBody>
          <a:bodyPr/>
          <a:lstStyle/>
          <a:p>
            <a:endParaRPr lang="fr-FR" dirty="0"/>
          </a:p>
          <a:p>
            <a:r>
              <a:rPr lang="fr-FR" sz="1800" dirty="0"/>
              <a:t>Quelqu’un a-t-il des questions sur ce qui a été décrit dans ce </a:t>
            </a:r>
            <a:r>
              <a:rPr lang="fr-FR" sz="1800" dirty="0" err="1"/>
              <a:t>powerpoint</a:t>
            </a:r>
            <a:r>
              <a:rPr lang="fr-FR" sz="1800" dirty="0"/>
              <a:t> ?</a:t>
            </a:r>
          </a:p>
        </p:txBody>
      </p:sp>
    </p:spTree>
    <p:extLst>
      <p:ext uri="{BB962C8B-B14F-4D97-AF65-F5344CB8AC3E}">
        <p14:creationId xmlns:p14="http://schemas.microsoft.com/office/powerpoint/2010/main" val="3364509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963DAD7-274E-50D6-3877-5C167BA2C37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C0D5F0DC-740F-D5E8-A900-E1F2AF7898BB}"/>
              </a:ext>
            </a:extLst>
          </p:cNvPr>
          <p:cNvSpPr>
            <a:spLocks noGrp="1"/>
          </p:cNvSpPr>
          <p:nvPr>
            <p:ph sz="quarter" idx="10"/>
          </p:nvPr>
        </p:nvSpPr>
        <p:spPr>
          <a:xfrm>
            <a:off x="539496" y="1435608"/>
            <a:ext cx="11457034" cy="5124218"/>
          </a:xfrm>
        </p:spPr>
        <p:txBody>
          <a:bodyPr/>
          <a:lstStyle/>
          <a:p>
            <a:endParaRPr lang="fr-FR" dirty="0"/>
          </a:p>
          <a:p>
            <a:endParaRPr lang="fr-FR" dirty="0"/>
          </a:p>
          <a:p>
            <a:pPr algn="ctr"/>
            <a:r>
              <a:rPr lang="fr-FR" sz="4000" dirty="0"/>
              <a:t>MERCI DE VOTRE ATTENTION</a:t>
            </a:r>
          </a:p>
        </p:txBody>
      </p:sp>
      <p:pic>
        <p:nvPicPr>
          <p:cNvPr id="5124" name="Picture 4" descr="Bonhomme Clipart Powerpoint Template">
            <a:extLst>
              <a:ext uri="{FF2B5EF4-FFF2-40B4-BE49-F238E27FC236}">
                <a16:creationId xmlns:a16="http://schemas.microsoft.com/office/drawing/2014/main" xmlns="" id="{282C3A27-B9A7-870F-028D-26F054EE64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7750" y="3576431"/>
            <a:ext cx="24765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1228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6E117C4-018B-430A-6D2B-E0A94C300D67}"/>
              </a:ext>
            </a:extLst>
          </p:cNvPr>
          <p:cNvSpPr>
            <a:spLocks noGrp="1"/>
          </p:cNvSpPr>
          <p:nvPr>
            <p:ph type="title"/>
          </p:nvPr>
        </p:nvSpPr>
        <p:spPr>
          <a:xfrm>
            <a:off x="521207" y="448056"/>
            <a:ext cx="11387461" cy="640080"/>
          </a:xfrm>
        </p:spPr>
        <p:txBody>
          <a:bodyPr/>
          <a:lstStyle/>
          <a:p>
            <a:pPr algn="ctr"/>
            <a:r>
              <a:rPr lang="fr-FR" dirty="0"/>
              <a:t>But de cette présentation </a:t>
            </a:r>
          </a:p>
        </p:txBody>
      </p:sp>
      <p:sp>
        <p:nvSpPr>
          <p:cNvPr id="3" name="Espace réservé du contenu 2">
            <a:extLst>
              <a:ext uri="{FF2B5EF4-FFF2-40B4-BE49-F238E27FC236}">
                <a16:creationId xmlns:a16="http://schemas.microsoft.com/office/drawing/2014/main" xmlns="" id="{DDBBC2B5-7860-C1E9-5409-4D919A1BB28A}"/>
              </a:ext>
            </a:extLst>
          </p:cNvPr>
          <p:cNvSpPr>
            <a:spLocks noGrp="1"/>
          </p:cNvSpPr>
          <p:nvPr>
            <p:ph sz="quarter" idx="10"/>
          </p:nvPr>
        </p:nvSpPr>
        <p:spPr>
          <a:xfrm>
            <a:off x="539495" y="1435607"/>
            <a:ext cx="11387461" cy="5183853"/>
          </a:xfrm>
        </p:spPr>
        <p:txBody>
          <a:bodyPr/>
          <a:lstStyle/>
          <a:p>
            <a:endParaRPr lang="fr-FR" dirty="0"/>
          </a:p>
          <a:p>
            <a:r>
              <a:rPr lang="fr-FR" sz="2400" dirty="0"/>
              <a:t>La présent </a:t>
            </a:r>
            <a:r>
              <a:rPr lang="fr-FR" sz="2400" dirty="0" err="1"/>
              <a:t>powerpoint</a:t>
            </a:r>
            <a:r>
              <a:rPr lang="fr-FR" sz="2400" dirty="0"/>
              <a:t> sert à poser un cadre à la présente réunion publique avec une visée informative et explicative de la procédure de consultation qui est en cours. Il n’a pas vocation à rentrer dans les détails du projet mais à proposer une vue d’ensemble des thématiques pour permettre aux personnes présentes de comprendre de quoi il s’agit avant de passer à une présentation détaillée du projet.</a:t>
            </a:r>
          </a:p>
          <a:p>
            <a:r>
              <a:rPr lang="fr-FR" sz="2400" dirty="0"/>
              <a:t>Le projet est expliqué en détail par le </a:t>
            </a:r>
            <a:r>
              <a:rPr lang="fr-FR" sz="2400" b="1" u="sng" dirty="0" err="1"/>
              <a:t>le</a:t>
            </a:r>
            <a:r>
              <a:rPr lang="fr-FR" sz="2400" b="1" u="sng" dirty="0"/>
              <a:t> Maître d’Ouvrage et son Bureau d’études .</a:t>
            </a:r>
          </a:p>
          <a:p>
            <a:endParaRPr lang="fr-FR" b="1" u="sng" dirty="0"/>
          </a:p>
        </p:txBody>
      </p:sp>
    </p:spTree>
    <p:extLst>
      <p:ext uri="{BB962C8B-B14F-4D97-AF65-F5344CB8AC3E}">
        <p14:creationId xmlns:p14="http://schemas.microsoft.com/office/powerpoint/2010/main" val="379210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521207" y="448056"/>
            <a:ext cx="8668513" cy="640080"/>
          </a:xfrm>
        </p:spPr>
        <p:txBody>
          <a:bodyPr rtlCol="0">
            <a:noAutofit/>
          </a:bodyPr>
          <a:lstStyle/>
          <a:p>
            <a:pPr algn="ctr" rtl="0"/>
            <a:r>
              <a:rPr lang="fr-FR" dirty="0">
                <a:latin typeface="Segoe UI Light" panose="020B0502040204020203" pitchFamily="34" charset="0"/>
                <a:cs typeface="Segoe UI Light" panose="020B0502040204020203" pitchFamily="34" charset="0"/>
              </a:rPr>
              <a:t>SOMMAIRE </a:t>
            </a:r>
          </a:p>
        </p:txBody>
      </p:sp>
      <p:sp>
        <p:nvSpPr>
          <p:cNvPr id="38" name="Espace réservé du contenu 17"/>
          <p:cNvSpPr txBox="1">
            <a:spLocks/>
          </p:cNvSpPr>
          <p:nvPr/>
        </p:nvSpPr>
        <p:spPr>
          <a:xfrm>
            <a:off x="541610" y="1524707"/>
            <a:ext cx="10838694" cy="502518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rtl="0">
              <a:lnSpc>
                <a:spcPct val="100000"/>
              </a:lnSpc>
              <a:spcAft>
                <a:spcPts val="600"/>
              </a:spcAft>
              <a:buNone/>
              <a:defRPr/>
            </a:pPr>
            <a:endParaRPr lang="fr-FR" sz="2400" dirty="0">
              <a:latin typeface="Segoe UI" panose="020B0502040204020203" pitchFamily="34" charset="0"/>
              <a:cs typeface="Segoe UI" panose="020B0502040204020203" pitchFamily="34" charset="0"/>
            </a:endParaRPr>
          </a:p>
          <a:p>
            <a:pPr lvl="0" rtl="0">
              <a:lnSpc>
                <a:spcPct val="100000"/>
              </a:lnSpc>
              <a:spcAft>
                <a:spcPts val="600"/>
              </a:spcAft>
              <a:buFontTx/>
              <a:buChar char="-"/>
              <a:defRPr/>
            </a:pPr>
            <a:r>
              <a:rPr lang="fr-FR" sz="2400" dirty="0">
                <a:latin typeface="Segoe UI" panose="020B0502040204020203" pitchFamily="34" charset="0"/>
                <a:cs typeface="Segoe UI" panose="020B0502040204020203" pitchFamily="34" charset="0"/>
              </a:rPr>
              <a:t>I. Le rôle du commissaire enquêteur dans cette consultation  </a:t>
            </a:r>
          </a:p>
          <a:p>
            <a:pPr lvl="0" rtl="0">
              <a:lnSpc>
                <a:spcPct val="100000"/>
              </a:lnSpc>
              <a:spcAft>
                <a:spcPts val="600"/>
              </a:spcAft>
              <a:buFontTx/>
              <a:buChar char="-"/>
              <a:defRPr/>
            </a:pPr>
            <a:r>
              <a:rPr lang="fr-FR" sz="2400" dirty="0">
                <a:latin typeface="Segoe UI" panose="020B0502040204020203" pitchFamily="34" charset="0"/>
                <a:cs typeface="Segoe UI" panose="020B0502040204020203" pitchFamily="34" charset="0"/>
              </a:rPr>
              <a:t>II. La forme et les étapes de la consultation électronique et éléments de comparaisons avec l’enquête publique</a:t>
            </a:r>
          </a:p>
          <a:p>
            <a:pPr lvl="0" rtl="0">
              <a:lnSpc>
                <a:spcPct val="100000"/>
              </a:lnSpc>
              <a:spcAft>
                <a:spcPts val="600"/>
              </a:spcAft>
              <a:buFontTx/>
              <a:buChar char="-"/>
              <a:defRPr/>
            </a:pPr>
            <a:r>
              <a:rPr lang="fr-FR" sz="2400" dirty="0">
                <a:latin typeface="Segoe UI" panose="020B0502040204020203" pitchFamily="34" charset="0"/>
                <a:cs typeface="Segoe UI" panose="020B0502040204020203" pitchFamily="34" charset="0"/>
              </a:rPr>
              <a:t>III. Pourquoi cette procédure est mise en place dans ce projet </a:t>
            </a:r>
          </a:p>
          <a:p>
            <a:pPr lvl="0" rtl="0">
              <a:lnSpc>
                <a:spcPct val="100000"/>
              </a:lnSpc>
              <a:spcAft>
                <a:spcPts val="600"/>
              </a:spcAft>
              <a:buFontTx/>
              <a:buChar char="-"/>
              <a:defRPr/>
            </a:pPr>
            <a:r>
              <a:rPr lang="fr-FR" sz="2400" dirty="0">
                <a:latin typeface="Segoe UI" panose="020B0502040204020203" pitchFamily="34" charset="0"/>
                <a:cs typeface="Segoe UI" panose="020B0502040204020203" pitchFamily="34" charset="0"/>
              </a:rPr>
              <a:t>IV. Principaux enjeux du projet </a:t>
            </a:r>
          </a:p>
          <a:p>
            <a:pPr lvl="0" rtl="0">
              <a:lnSpc>
                <a:spcPct val="100000"/>
              </a:lnSpc>
              <a:spcAft>
                <a:spcPts val="600"/>
              </a:spcAft>
              <a:buFontTx/>
              <a:buChar char="-"/>
              <a:defRPr/>
            </a:pPr>
            <a:r>
              <a:rPr lang="fr-FR" sz="2400" dirty="0">
                <a:latin typeface="Segoe UI" panose="020B0502040204020203" pitchFamily="34" charset="0"/>
                <a:cs typeface="Segoe UI" panose="020B0502040204020203" pitchFamily="34" charset="0"/>
              </a:rPr>
              <a:t>V. Les supports destinés à recueillir l’avis du public</a:t>
            </a:r>
          </a:p>
          <a:p>
            <a:pPr lvl="0" rtl="0">
              <a:lnSpc>
                <a:spcPct val="100000"/>
              </a:lnSpc>
              <a:spcAft>
                <a:spcPts val="600"/>
              </a:spcAft>
              <a:buFontTx/>
              <a:buChar char="-"/>
              <a:defRPr/>
            </a:pPr>
            <a:r>
              <a:rPr lang="fr-FR" sz="2400" dirty="0">
                <a:latin typeface="Segoe UI" panose="020B0502040204020203" pitchFamily="34" charset="0"/>
                <a:cs typeface="Segoe UI" panose="020B0502040204020203" pitchFamily="34" charset="0"/>
              </a:rPr>
              <a:t>VI. Les règles du déroulé de la réunion publique pour une bonne tenue de la séance </a:t>
            </a:r>
          </a:p>
          <a:p>
            <a:pPr lvl="0" rtl="0">
              <a:lnSpc>
                <a:spcPct val="100000"/>
              </a:lnSpc>
              <a:spcAft>
                <a:spcPts val="600"/>
              </a:spcAft>
              <a:buFontTx/>
              <a:buChar char="-"/>
              <a:defRPr/>
            </a:pPr>
            <a:r>
              <a:rPr lang="fr-FR" sz="2400" dirty="0">
                <a:latin typeface="Segoe UI" panose="020B0502040204020203" pitchFamily="34" charset="0"/>
                <a:cs typeface="Segoe UI" panose="020B0502040204020203" pitchFamily="34" charset="0"/>
              </a:rPr>
              <a:t>VII. Parole au public </a:t>
            </a:r>
          </a:p>
          <a:p>
            <a:pPr marL="0" lvl="0" indent="0" rtl="0">
              <a:spcAft>
                <a:spcPts val="600"/>
              </a:spcAft>
              <a:buNone/>
              <a:defRPr/>
            </a:pPr>
            <a:endParaRPr lang="fr-FR"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45761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1603089-163B-EF2E-CB19-817AC6E29560}"/>
              </a:ext>
            </a:extLst>
          </p:cNvPr>
          <p:cNvSpPr>
            <a:spLocks noGrp="1"/>
          </p:cNvSpPr>
          <p:nvPr>
            <p:ph type="title"/>
          </p:nvPr>
        </p:nvSpPr>
        <p:spPr>
          <a:xfrm>
            <a:off x="521207" y="203200"/>
            <a:ext cx="10901536" cy="884936"/>
          </a:xfrm>
        </p:spPr>
        <p:txBody>
          <a:bodyPr>
            <a:normAutofit fontScale="90000"/>
          </a:bodyPr>
          <a:lstStyle/>
          <a:p>
            <a:r>
              <a:rPr lang="fr-FR" dirty="0">
                <a:latin typeface="Segoe UI" panose="020B0502040204020203" pitchFamily="34" charset="0"/>
                <a:cs typeface="Segoe UI" panose="020B0502040204020203" pitchFamily="34" charset="0"/>
              </a:rPr>
              <a:t/>
            </a:r>
            <a:br>
              <a:rPr lang="fr-FR" dirty="0">
                <a:latin typeface="Segoe UI" panose="020B0502040204020203" pitchFamily="34" charset="0"/>
                <a:cs typeface="Segoe UI" panose="020B0502040204020203" pitchFamily="34" charset="0"/>
              </a:rPr>
            </a:br>
            <a:r>
              <a:rPr lang="fr-FR" dirty="0">
                <a:latin typeface="Segoe UI" panose="020B0502040204020203" pitchFamily="34" charset="0"/>
                <a:cs typeface="Segoe UI" panose="020B0502040204020203" pitchFamily="34" charset="0"/>
              </a:rPr>
              <a:t/>
            </a:r>
            <a:br>
              <a:rPr lang="fr-FR" dirty="0">
                <a:latin typeface="Segoe UI" panose="020B0502040204020203" pitchFamily="34" charset="0"/>
                <a:cs typeface="Segoe UI" panose="020B0502040204020203" pitchFamily="34" charset="0"/>
              </a:rPr>
            </a:br>
            <a:r>
              <a:rPr lang="fr-FR" dirty="0">
                <a:latin typeface="Segoe UI" panose="020B0502040204020203" pitchFamily="34" charset="0"/>
                <a:cs typeface="Segoe UI" panose="020B0502040204020203" pitchFamily="34" charset="0"/>
              </a:rPr>
              <a:t/>
            </a:r>
            <a:br>
              <a:rPr lang="fr-FR" dirty="0">
                <a:latin typeface="Segoe UI" panose="020B0502040204020203" pitchFamily="34" charset="0"/>
                <a:cs typeface="Segoe UI" panose="020B0502040204020203" pitchFamily="34" charset="0"/>
              </a:rPr>
            </a:br>
            <a:r>
              <a:rPr lang="fr-FR" dirty="0">
                <a:latin typeface="Segoe UI" panose="020B0502040204020203" pitchFamily="34" charset="0"/>
                <a:cs typeface="Segoe UI" panose="020B0502040204020203" pitchFamily="34" charset="0"/>
              </a:rPr>
              <a:t>I. Le rôle du commissaire enquêteur dans cette consultation  </a:t>
            </a:r>
            <a:br>
              <a:rPr lang="fr-FR" dirty="0">
                <a:latin typeface="Segoe UI" panose="020B0502040204020203" pitchFamily="34" charset="0"/>
                <a:cs typeface="Segoe UI" panose="020B0502040204020203" pitchFamily="34" charset="0"/>
              </a:rPr>
            </a:br>
            <a:endParaRPr lang="fr-FR" dirty="0"/>
          </a:p>
        </p:txBody>
      </p:sp>
      <p:sp>
        <p:nvSpPr>
          <p:cNvPr id="4" name="ZoneTexte 3">
            <a:extLst>
              <a:ext uri="{FF2B5EF4-FFF2-40B4-BE49-F238E27FC236}">
                <a16:creationId xmlns:a16="http://schemas.microsoft.com/office/drawing/2014/main" xmlns="" id="{D7B8FE43-D937-85BE-5039-8CB91D256BE8}"/>
              </a:ext>
            </a:extLst>
          </p:cNvPr>
          <p:cNvSpPr txBox="1"/>
          <p:nvPr/>
        </p:nvSpPr>
        <p:spPr>
          <a:xfrm>
            <a:off x="521207" y="1611086"/>
            <a:ext cx="10450286" cy="7048083"/>
          </a:xfrm>
          <a:prstGeom prst="rect">
            <a:avLst/>
          </a:prstGeom>
          <a:noFill/>
        </p:spPr>
        <p:txBody>
          <a:bodyPr wrap="square" rtlCol="0">
            <a:spAutoFit/>
          </a:bodyPr>
          <a:lstStyle/>
          <a:p>
            <a:pPr marL="285750" indent="-285750">
              <a:buFontTx/>
              <a:buChar char="-"/>
            </a:pPr>
            <a:r>
              <a:rPr lang="fr-FR" sz="1600" b="1" dirty="0"/>
              <a:t>Mission </a:t>
            </a:r>
            <a:r>
              <a:rPr lang="fr-FR" sz="1600" dirty="0"/>
              <a:t>: Garant de la participation du public et de son association au projet (transparence et impartialité / mode de désignation )</a:t>
            </a:r>
          </a:p>
          <a:p>
            <a:pPr marL="285750" indent="-285750">
              <a:buFontTx/>
              <a:buChar char="-"/>
            </a:pPr>
            <a:endParaRPr lang="fr-FR" sz="1600" dirty="0"/>
          </a:p>
          <a:p>
            <a:pPr marL="285750" indent="-285750">
              <a:buFontTx/>
              <a:buChar char="-"/>
            </a:pPr>
            <a:r>
              <a:rPr lang="fr-FR" sz="1600" dirty="0"/>
              <a:t> </a:t>
            </a:r>
            <a:r>
              <a:rPr lang="fr-FR" sz="1600" dirty="0">
                <a:effectLst>
                  <a:outerShdw blurRad="38100" dist="38100" dir="2700000" algn="tl">
                    <a:srgbClr val="000000">
                      <a:alpha val="43137"/>
                    </a:srgbClr>
                  </a:outerShdw>
                </a:effectLst>
              </a:rPr>
              <a:t>Organisation des deux réunions publiques </a:t>
            </a:r>
          </a:p>
          <a:p>
            <a:pPr marL="285750" indent="-285750">
              <a:buFontTx/>
              <a:buChar char="-"/>
            </a:pPr>
            <a:endParaRPr lang="fr-FR" sz="1600" dirty="0"/>
          </a:p>
          <a:p>
            <a:pPr marL="285750" indent="-285750">
              <a:buFontTx/>
              <a:buChar char="-"/>
            </a:pPr>
            <a:r>
              <a:rPr lang="fr-FR" sz="1600" dirty="0"/>
              <a:t>Ce soir </a:t>
            </a:r>
          </a:p>
          <a:p>
            <a:pPr marL="285750" indent="-285750">
              <a:buFontTx/>
              <a:buChar char="-"/>
            </a:pPr>
            <a:r>
              <a:rPr lang="fr-FR" sz="1600" dirty="0"/>
              <a:t>29/04/2026 à 19h00</a:t>
            </a:r>
          </a:p>
          <a:p>
            <a:pPr marL="285750" indent="-285750">
              <a:buFontTx/>
              <a:buChar char="-"/>
            </a:pPr>
            <a:endParaRPr lang="fr-FR" sz="1600" dirty="0"/>
          </a:p>
          <a:p>
            <a:pPr marL="285750" indent="-285750">
              <a:buFontTx/>
              <a:buChar char="-"/>
            </a:pPr>
            <a:r>
              <a:rPr lang="fr-FR" sz="1600" b="1" dirty="0"/>
              <a:t>Deux permanences : 20/02 et 10/04 : 14h-17h00</a:t>
            </a:r>
          </a:p>
          <a:p>
            <a:pPr marL="285750" indent="-285750">
              <a:buFontTx/>
              <a:buChar char="-"/>
            </a:pPr>
            <a:endParaRPr lang="fr-FR" sz="1600" b="1" dirty="0"/>
          </a:p>
          <a:p>
            <a:pPr marL="285750" indent="-285750">
              <a:buFontTx/>
              <a:buChar char="-"/>
            </a:pPr>
            <a:r>
              <a:rPr lang="fr-FR" sz="1600" dirty="0"/>
              <a:t>Recueil des observations du public : Pourquoi est-ce important ? Quelle différence fondamentale avec une enquête publique ?</a:t>
            </a:r>
          </a:p>
          <a:p>
            <a:pPr marL="285750" indent="-285750">
              <a:buFontTx/>
              <a:buChar char="-"/>
            </a:pPr>
            <a:endParaRPr lang="fr-FR" sz="1600" dirty="0"/>
          </a:p>
          <a:p>
            <a:pPr marL="285750" indent="-285750">
              <a:buFontTx/>
              <a:buChar char="-"/>
            </a:pPr>
            <a:r>
              <a:rPr lang="fr-FR" sz="1600" dirty="0"/>
              <a:t>Mise à jour dynamique du registre dématérialisé</a:t>
            </a:r>
          </a:p>
          <a:p>
            <a:pPr marL="285750" indent="-285750">
              <a:buFontTx/>
              <a:buChar char="-"/>
            </a:pPr>
            <a:endParaRPr lang="fr-FR" sz="1600" dirty="0"/>
          </a:p>
          <a:p>
            <a:pPr marL="285750" indent="-285750">
              <a:buFontTx/>
              <a:buChar char="-"/>
            </a:pPr>
            <a:r>
              <a:rPr lang="fr-FR" sz="1600" dirty="0"/>
              <a:t>Rédaction du rapport et des conclusions : Quelle différence avec l’enquête publique ? Synthétisation des réponses du public, pétitionnaire et PPA. </a:t>
            </a:r>
          </a:p>
          <a:p>
            <a:pPr marL="285750" indent="-285750">
              <a:buFontTx/>
              <a:buChar char="-"/>
            </a:pPr>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1433378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BED54AB-8E44-99A3-ED6D-E0BF58F70BC7}"/>
              </a:ext>
            </a:extLst>
          </p:cNvPr>
          <p:cNvSpPr>
            <a:spLocks noGrp="1"/>
          </p:cNvSpPr>
          <p:nvPr>
            <p:ph type="title"/>
          </p:nvPr>
        </p:nvSpPr>
        <p:spPr>
          <a:xfrm>
            <a:off x="521207" y="0"/>
            <a:ext cx="10651018" cy="1435607"/>
          </a:xfrm>
        </p:spPr>
        <p:txBody>
          <a:bodyPr>
            <a:normAutofit fontScale="90000"/>
          </a:bodyPr>
          <a:lstStyle/>
          <a:p>
            <a:r>
              <a:rPr lang="fr-FR" dirty="0">
                <a:latin typeface="Segoe UI" panose="020B0502040204020203" pitchFamily="34" charset="0"/>
                <a:cs typeface="Segoe UI" panose="020B0502040204020203" pitchFamily="34" charset="0"/>
              </a:rPr>
              <a:t/>
            </a:r>
            <a:br>
              <a:rPr lang="fr-FR" dirty="0">
                <a:latin typeface="Segoe UI" panose="020B0502040204020203" pitchFamily="34" charset="0"/>
                <a:cs typeface="Segoe UI" panose="020B0502040204020203" pitchFamily="34" charset="0"/>
              </a:rPr>
            </a:br>
            <a:r>
              <a:rPr lang="fr-FR" dirty="0">
                <a:latin typeface="Segoe UI" panose="020B0502040204020203" pitchFamily="34" charset="0"/>
                <a:cs typeface="Segoe UI" panose="020B0502040204020203" pitchFamily="34" charset="0"/>
              </a:rPr>
              <a:t/>
            </a:r>
            <a:br>
              <a:rPr lang="fr-FR" dirty="0">
                <a:latin typeface="Segoe UI" panose="020B0502040204020203" pitchFamily="34" charset="0"/>
                <a:cs typeface="Segoe UI" panose="020B0502040204020203" pitchFamily="34" charset="0"/>
              </a:rPr>
            </a:br>
            <a:r>
              <a:rPr lang="fr-FR" dirty="0">
                <a:latin typeface="Segoe UI" panose="020B0502040204020203" pitchFamily="34" charset="0"/>
                <a:cs typeface="Segoe UI" panose="020B0502040204020203" pitchFamily="34" charset="0"/>
              </a:rPr>
              <a:t/>
            </a:r>
            <a:br>
              <a:rPr lang="fr-FR" dirty="0">
                <a:latin typeface="Segoe UI" panose="020B0502040204020203" pitchFamily="34" charset="0"/>
                <a:cs typeface="Segoe UI" panose="020B0502040204020203" pitchFamily="34" charset="0"/>
              </a:rPr>
            </a:br>
            <a:r>
              <a:rPr lang="fr-FR" dirty="0">
                <a:latin typeface="Segoe UI" panose="020B0502040204020203" pitchFamily="34" charset="0"/>
                <a:cs typeface="Segoe UI" panose="020B0502040204020203" pitchFamily="34" charset="0"/>
              </a:rPr>
              <a:t/>
            </a:r>
            <a:br>
              <a:rPr lang="fr-FR" dirty="0">
                <a:latin typeface="Segoe UI" panose="020B0502040204020203" pitchFamily="34" charset="0"/>
                <a:cs typeface="Segoe UI" panose="020B0502040204020203" pitchFamily="34" charset="0"/>
              </a:rPr>
            </a:br>
            <a:r>
              <a:rPr lang="fr-FR" dirty="0">
                <a:latin typeface="Segoe UI" panose="020B0502040204020203" pitchFamily="34" charset="0"/>
                <a:cs typeface="Segoe UI" panose="020B0502040204020203" pitchFamily="34" charset="0"/>
              </a:rPr>
              <a:t>II. La forme et les étapes de la consultation électronique et éléments de comparaisons avec l’enquête publique</a:t>
            </a:r>
            <a:br>
              <a:rPr lang="fr-FR" dirty="0">
                <a:latin typeface="Segoe UI" panose="020B0502040204020203" pitchFamily="34" charset="0"/>
                <a:cs typeface="Segoe UI" panose="020B0502040204020203" pitchFamily="34" charset="0"/>
              </a:rPr>
            </a:br>
            <a:endParaRPr lang="fr-FR" dirty="0"/>
          </a:p>
        </p:txBody>
      </p:sp>
      <p:sp>
        <p:nvSpPr>
          <p:cNvPr id="3" name="Espace réservé du contenu 2">
            <a:extLst>
              <a:ext uri="{FF2B5EF4-FFF2-40B4-BE49-F238E27FC236}">
                <a16:creationId xmlns:a16="http://schemas.microsoft.com/office/drawing/2014/main" xmlns="" id="{D7AFCAFF-F64E-21D0-56DB-CFFAAB81FC70}"/>
              </a:ext>
            </a:extLst>
          </p:cNvPr>
          <p:cNvSpPr>
            <a:spLocks noGrp="1"/>
          </p:cNvSpPr>
          <p:nvPr>
            <p:ph sz="quarter" idx="10"/>
          </p:nvPr>
        </p:nvSpPr>
        <p:spPr>
          <a:xfrm>
            <a:off x="539496" y="1435608"/>
            <a:ext cx="10651018" cy="4974336"/>
          </a:xfrm>
        </p:spPr>
        <p:txBody>
          <a:bodyPr>
            <a:normAutofit/>
          </a:bodyPr>
          <a:lstStyle/>
          <a:p>
            <a:endParaRPr lang="fr-FR" dirty="0"/>
          </a:p>
          <a:p>
            <a:r>
              <a:rPr lang="fr-FR" dirty="0"/>
              <a:t>L’origine de cette nouvelle procédure et les points communs avec l’enquête publique </a:t>
            </a:r>
          </a:p>
          <a:p>
            <a:r>
              <a:rPr lang="fr-FR" dirty="0"/>
              <a:t/>
            </a:r>
            <a:br>
              <a:rPr lang="fr-FR" dirty="0"/>
            </a:br>
            <a:r>
              <a:rPr lang="fr-FR" dirty="0"/>
              <a:t>- une parallélisation de la phase d'examen et de la phase de consultation, appelée "consultation parallélisée": l'instruction du dossier par les services de l'État, les consultations obligatoires de différentes instances et la participation du public seront désormais menées de concert, à compter du dépôt par les pétitionnaires d'un dossier complet et régulier</a:t>
            </a:r>
            <a:r>
              <a:rPr lang="fr-FR" b="1" dirty="0"/>
              <a:t>; A l’inverse au stade de l’enquête publique les dossiers arrivent devant le public à un stade de la décision du maître d’ouvrage qui est assez avancée (PPA déjà sollicités par exemple ) ( souvent un reproche du public ) mais il est encore possible de prendre d’autres orientations. </a:t>
            </a:r>
          </a:p>
          <a:p>
            <a:r>
              <a:rPr lang="fr-FR" dirty="0"/>
              <a:t/>
            </a:r>
            <a:br>
              <a:rPr lang="fr-FR" dirty="0"/>
            </a:br>
            <a:r>
              <a:rPr lang="fr-FR" dirty="0"/>
              <a:t>- une modernisation de la consultation du public : la nouvelle procédure, hybride, reprend pour partie les conditions de la participation du public par voie électronique mais également de l'enquête publique, en confiant sa conduite à  un commissaire enquêteur ou, si nécessaire, une commission d'enquête. La consultation, organisée aux frais du porteur de projet, dure 3 mois, au cours de laquelle deux réunions publiques sont organisées. Le porteur de projet doit prévoir la mise en place d'un site internet dédié à la consultation. </a:t>
            </a:r>
            <a:r>
              <a:rPr lang="fr-FR" b="1" dirty="0"/>
              <a:t>A l’inverse, la procédure d’enquête publique dure 1 mois </a:t>
            </a:r>
          </a:p>
        </p:txBody>
      </p:sp>
    </p:spTree>
    <p:extLst>
      <p:ext uri="{BB962C8B-B14F-4D97-AF65-F5344CB8AC3E}">
        <p14:creationId xmlns:p14="http://schemas.microsoft.com/office/powerpoint/2010/main" val="2803595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a:extLst>
              <a:ext uri="{FF2B5EF4-FFF2-40B4-BE49-F238E27FC236}">
                <a16:creationId xmlns:a16="http://schemas.microsoft.com/office/drawing/2014/main" xmlns="" id="{AF5414C7-8CA7-5286-D941-575A07D332D6}"/>
              </a:ext>
            </a:extLst>
          </p:cNvPr>
          <p:cNvPicPr>
            <a:picLocks noGrp="1" noChangeAspect="1"/>
          </p:cNvPicPr>
          <p:nvPr>
            <p:ph sz="quarter" idx="10"/>
          </p:nvPr>
        </p:nvPicPr>
        <p:blipFill>
          <a:blip r:embed="rId2"/>
          <a:stretch>
            <a:fillRect/>
          </a:stretch>
        </p:blipFill>
        <p:spPr>
          <a:xfrm>
            <a:off x="232230" y="420915"/>
            <a:ext cx="11843656" cy="6132286"/>
          </a:xfrm>
          <a:prstGeom prst="rect">
            <a:avLst/>
          </a:prstGeom>
        </p:spPr>
      </p:pic>
    </p:spTree>
    <p:extLst>
      <p:ext uri="{BB962C8B-B14F-4D97-AF65-F5344CB8AC3E}">
        <p14:creationId xmlns:p14="http://schemas.microsoft.com/office/powerpoint/2010/main" val="2372657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3D42E3E-EEE5-5430-85C9-1C58A84C9217}"/>
              </a:ext>
            </a:extLst>
          </p:cNvPr>
          <p:cNvSpPr>
            <a:spLocks noGrp="1"/>
          </p:cNvSpPr>
          <p:nvPr>
            <p:ph type="title"/>
          </p:nvPr>
        </p:nvSpPr>
        <p:spPr>
          <a:xfrm>
            <a:off x="521207" y="448056"/>
            <a:ext cx="11296419" cy="640080"/>
          </a:xfrm>
        </p:spPr>
        <p:txBody>
          <a:bodyPr>
            <a:normAutofit fontScale="90000"/>
          </a:bodyPr>
          <a:lstStyle/>
          <a:p>
            <a:r>
              <a:rPr lang="fr-FR" dirty="0">
                <a:latin typeface="Segoe UI" panose="020B0502040204020203" pitchFamily="34" charset="0"/>
                <a:cs typeface="Segoe UI" panose="020B0502040204020203" pitchFamily="34" charset="0"/>
              </a:rPr>
              <a:t>II. La forme et les étapes de la consultation électronique et éléments de comparaisons avec l’enquête publique</a:t>
            </a:r>
            <a:endParaRPr lang="fr-FR" dirty="0"/>
          </a:p>
        </p:txBody>
      </p:sp>
      <p:sp>
        <p:nvSpPr>
          <p:cNvPr id="3" name="Espace réservé du contenu 2">
            <a:extLst>
              <a:ext uri="{FF2B5EF4-FFF2-40B4-BE49-F238E27FC236}">
                <a16:creationId xmlns:a16="http://schemas.microsoft.com/office/drawing/2014/main" xmlns="" id="{72B73052-30A3-4700-D013-74D79E44CB82}"/>
              </a:ext>
            </a:extLst>
          </p:cNvPr>
          <p:cNvSpPr>
            <a:spLocks noGrp="1"/>
          </p:cNvSpPr>
          <p:nvPr>
            <p:ph sz="quarter" idx="10"/>
          </p:nvPr>
        </p:nvSpPr>
        <p:spPr>
          <a:xfrm>
            <a:off x="539495" y="1435607"/>
            <a:ext cx="11447095" cy="5154035"/>
          </a:xfrm>
        </p:spPr>
        <p:txBody>
          <a:bodyPr/>
          <a:lstStyle/>
          <a:p>
            <a:endParaRPr lang="fr-FR" sz="2000" dirty="0"/>
          </a:p>
          <a:p>
            <a:r>
              <a:rPr lang="fr-FR" sz="2000" dirty="0"/>
              <a:t>Ce que la procédure en cours n’est pas : </a:t>
            </a:r>
          </a:p>
          <a:p>
            <a:endParaRPr lang="fr-FR" sz="2000" dirty="0"/>
          </a:p>
          <a:p>
            <a:r>
              <a:rPr lang="fr-FR" sz="2000" dirty="0"/>
              <a:t>- Pas un vote</a:t>
            </a:r>
          </a:p>
          <a:p>
            <a:r>
              <a:rPr lang="fr-FR" sz="2000" dirty="0"/>
              <a:t>- Pas une décision politique</a:t>
            </a:r>
          </a:p>
          <a:p>
            <a:r>
              <a:rPr lang="fr-FR" sz="2000" dirty="0"/>
              <a:t>- Pas une négociation individuelle</a:t>
            </a:r>
          </a:p>
          <a:p>
            <a:endParaRPr lang="fr-FR" dirty="0"/>
          </a:p>
        </p:txBody>
      </p:sp>
      <p:pic>
        <p:nvPicPr>
          <p:cNvPr id="2050" name="Picture 2">
            <a:extLst>
              <a:ext uri="{FF2B5EF4-FFF2-40B4-BE49-F238E27FC236}">
                <a16:creationId xmlns:a16="http://schemas.microsoft.com/office/drawing/2014/main" xmlns="" id="{6BBEFFE3-7F27-8918-322B-3C9568B7B2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5501" y="1291052"/>
            <a:ext cx="1762125" cy="2009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9021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A421C13-15F1-0678-A4F5-2F983525C260}"/>
              </a:ext>
            </a:extLst>
          </p:cNvPr>
          <p:cNvSpPr>
            <a:spLocks noGrp="1"/>
          </p:cNvSpPr>
          <p:nvPr>
            <p:ph type="title"/>
          </p:nvPr>
        </p:nvSpPr>
        <p:spPr/>
        <p:txBody>
          <a:bodyPr>
            <a:normAutofit fontScale="90000"/>
          </a:bodyPr>
          <a:lstStyle/>
          <a:p>
            <a:r>
              <a:rPr lang="fr-FR" dirty="0">
                <a:latin typeface="Segoe UI" panose="020B0502040204020203" pitchFamily="34" charset="0"/>
                <a:cs typeface="Segoe UI" panose="020B0502040204020203" pitchFamily="34" charset="0"/>
              </a:rPr>
              <a:t/>
            </a:r>
            <a:br>
              <a:rPr lang="fr-FR" dirty="0">
                <a:latin typeface="Segoe UI" panose="020B0502040204020203" pitchFamily="34" charset="0"/>
                <a:cs typeface="Segoe UI" panose="020B0502040204020203" pitchFamily="34" charset="0"/>
              </a:rPr>
            </a:br>
            <a:endParaRPr lang="fr-FR" dirty="0"/>
          </a:p>
        </p:txBody>
      </p:sp>
      <p:sp>
        <p:nvSpPr>
          <p:cNvPr id="3" name="Espace réservé du contenu 2">
            <a:extLst>
              <a:ext uri="{FF2B5EF4-FFF2-40B4-BE49-F238E27FC236}">
                <a16:creationId xmlns:a16="http://schemas.microsoft.com/office/drawing/2014/main" xmlns="" id="{7C429203-7463-DAB5-5891-DA5191C5A838}"/>
              </a:ext>
            </a:extLst>
          </p:cNvPr>
          <p:cNvSpPr>
            <a:spLocks noGrp="1"/>
          </p:cNvSpPr>
          <p:nvPr>
            <p:ph sz="quarter" idx="10"/>
          </p:nvPr>
        </p:nvSpPr>
        <p:spPr>
          <a:xfrm>
            <a:off x="539495" y="1435607"/>
            <a:ext cx="11380507" cy="5163975"/>
          </a:xfrm>
        </p:spPr>
        <p:txBody>
          <a:bodyPr>
            <a:normAutofit/>
          </a:bodyPr>
          <a:lstStyle/>
          <a:p>
            <a:r>
              <a:rPr lang="fr-FR" sz="1800" b="1" dirty="0"/>
              <a:t>Principaux textes législatifs et réglementaires s’appliquant au projet : </a:t>
            </a:r>
          </a:p>
          <a:p>
            <a:r>
              <a:rPr lang="fr-FR" sz="1400" u="sng" dirty="0"/>
              <a:t>Cadre Européen : </a:t>
            </a:r>
          </a:p>
          <a:p>
            <a:pPr marL="171450" indent="-171450">
              <a:buFontTx/>
              <a:buChar char="-"/>
            </a:pPr>
            <a:r>
              <a:rPr lang="fr-FR" sz="1600" dirty="0"/>
              <a:t>Directive Eaux Résiduaires Urbaines ( DERU ou ERU ) </a:t>
            </a:r>
          </a:p>
          <a:p>
            <a:pPr marL="171450" indent="-171450">
              <a:buFontTx/>
              <a:buChar char="-"/>
            </a:pPr>
            <a:r>
              <a:rPr lang="fr-FR" sz="1600" dirty="0"/>
              <a:t>Directive existante dès 1991 ( traitement et la surveillance des eaux usées urbaines </a:t>
            </a:r>
            <a:r>
              <a:rPr lang="fr-FR" sz="1600" dirty="0" smtClean="0"/>
              <a:t>comprenant </a:t>
            </a:r>
            <a:r>
              <a:rPr lang="fr-FR" sz="1600" dirty="0"/>
              <a:t>notamment les eaux usées produites par les ménages, issues des douches, lave-linges, toilettes…). </a:t>
            </a:r>
          </a:p>
          <a:p>
            <a:pPr marL="171450" indent="-171450">
              <a:buFontTx/>
              <a:buChar char="-"/>
            </a:pPr>
            <a:r>
              <a:rPr lang="fr-FR" sz="1600" dirty="0"/>
              <a:t>Directive modifiée en 2024 avec de nouveaux objectifs ( meilleure qualité de traitement des eaux contre la pollution organique, renforcement du traitement des eaux usées, très forte réduction des eaux usées par temps de pluie dans le milieu naturel, accès à l’assainissement pour tout le monde et information du public ). </a:t>
            </a:r>
          </a:p>
          <a:p>
            <a:r>
              <a:rPr lang="fr-FR" dirty="0"/>
              <a:t>			                                                                                                                                                                                                       </a:t>
            </a:r>
            <a:r>
              <a:rPr lang="fr-FR" b="1" u="sng" dirty="0"/>
              <a:t>                                             </a:t>
            </a:r>
          </a:p>
        </p:txBody>
      </p:sp>
      <p:sp>
        <p:nvSpPr>
          <p:cNvPr id="7" name="ZoneTexte 6">
            <a:extLst>
              <a:ext uri="{FF2B5EF4-FFF2-40B4-BE49-F238E27FC236}">
                <a16:creationId xmlns:a16="http://schemas.microsoft.com/office/drawing/2014/main" xmlns="" id="{82A3D70F-20AE-4D7C-6068-6B84D65AC08E}"/>
              </a:ext>
            </a:extLst>
          </p:cNvPr>
          <p:cNvSpPr txBox="1"/>
          <p:nvPr/>
        </p:nvSpPr>
        <p:spPr>
          <a:xfrm>
            <a:off x="405746" y="448056"/>
            <a:ext cx="11380507" cy="369332"/>
          </a:xfrm>
          <a:prstGeom prst="rect">
            <a:avLst/>
          </a:prstGeom>
          <a:noFill/>
        </p:spPr>
        <p:txBody>
          <a:bodyPr wrap="square">
            <a:spAutoFit/>
          </a:bodyPr>
          <a:lstStyle/>
          <a:p>
            <a:pPr lvl="0">
              <a:spcAft>
                <a:spcPts val="600"/>
              </a:spcAft>
              <a:defRPr/>
            </a:pPr>
            <a:r>
              <a:rPr lang="fr-FR" dirty="0">
                <a:latin typeface="Segoe UI" panose="020B0502040204020203" pitchFamily="34" charset="0"/>
                <a:cs typeface="Segoe UI" panose="020B0502040204020203" pitchFamily="34" charset="0"/>
              </a:rPr>
              <a:t>III. Pourquoi cette procédure est mise en place dans ce projet </a:t>
            </a:r>
          </a:p>
        </p:txBody>
      </p:sp>
      <p:pic>
        <p:nvPicPr>
          <p:cNvPr id="3078" name="Picture 6" descr="&quot;3d people with a factory. 3d image. Isolated white background.&quot; Stock ...">
            <a:extLst>
              <a:ext uri="{FF2B5EF4-FFF2-40B4-BE49-F238E27FC236}">
                <a16:creationId xmlns:a16="http://schemas.microsoft.com/office/drawing/2014/main" xmlns="" id="{0B49C94B-6A21-8197-9FF4-290521DD3C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8490" y="1245498"/>
            <a:ext cx="2474015" cy="18555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1480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F427B35-515D-626A-3043-C4E7CC69104C}"/>
              </a:ext>
            </a:extLst>
          </p:cNvPr>
          <p:cNvSpPr>
            <a:spLocks noGrp="1"/>
          </p:cNvSpPr>
          <p:nvPr>
            <p:ph type="title"/>
          </p:nvPr>
        </p:nvSpPr>
        <p:spPr>
          <a:xfrm>
            <a:off x="521207" y="448056"/>
            <a:ext cx="11534958" cy="640080"/>
          </a:xfrm>
        </p:spPr>
        <p:txBody>
          <a:bodyPr>
            <a:normAutofit fontScale="90000"/>
          </a:bodyPr>
          <a:lstStyle/>
          <a:p>
            <a:r>
              <a:rPr lang="fr-FR" dirty="0">
                <a:latin typeface="Segoe UI" panose="020B0502040204020203" pitchFamily="34" charset="0"/>
                <a:cs typeface="Segoe UI" panose="020B0502040204020203" pitchFamily="34" charset="0"/>
              </a:rPr>
              <a:t>III. Pourquoi cette procédure est mise en place dans ce projet </a:t>
            </a:r>
            <a:br>
              <a:rPr lang="fr-FR" dirty="0">
                <a:latin typeface="Segoe UI" panose="020B0502040204020203" pitchFamily="34" charset="0"/>
                <a:cs typeface="Segoe UI" panose="020B0502040204020203" pitchFamily="34" charset="0"/>
              </a:rPr>
            </a:br>
            <a:endParaRPr lang="fr-FR" dirty="0"/>
          </a:p>
        </p:txBody>
      </p:sp>
      <p:sp>
        <p:nvSpPr>
          <p:cNvPr id="3" name="Espace réservé du contenu 2">
            <a:extLst>
              <a:ext uri="{FF2B5EF4-FFF2-40B4-BE49-F238E27FC236}">
                <a16:creationId xmlns:a16="http://schemas.microsoft.com/office/drawing/2014/main" xmlns="" id="{6AB1D99A-6069-CA9C-7D35-0A1C9B1592D8}"/>
              </a:ext>
            </a:extLst>
          </p:cNvPr>
          <p:cNvSpPr>
            <a:spLocks noGrp="1"/>
          </p:cNvSpPr>
          <p:nvPr>
            <p:ph sz="quarter" idx="10"/>
          </p:nvPr>
        </p:nvSpPr>
        <p:spPr>
          <a:xfrm>
            <a:off x="539496" y="1435608"/>
            <a:ext cx="10910382" cy="4686896"/>
          </a:xfrm>
        </p:spPr>
        <p:txBody>
          <a:bodyPr/>
          <a:lstStyle/>
          <a:p>
            <a:pPr marL="171450" indent="-171450">
              <a:buFontTx/>
              <a:buChar char="-"/>
            </a:pPr>
            <a:r>
              <a:rPr lang="fr-FR" sz="1800" dirty="0">
                <a:hlinkClick r:id="rId2"/>
              </a:rPr>
              <a:t>La directive cadre sur l’eau (DCE)</a:t>
            </a:r>
            <a:r>
              <a:rPr lang="fr-FR" sz="1800" dirty="0"/>
              <a:t> du 23 octobre 2000 (directive 2000/60)</a:t>
            </a:r>
          </a:p>
          <a:p>
            <a:pPr lvl="0"/>
            <a:r>
              <a:rPr lang="fr-FR" sz="1800" dirty="0"/>
              <a:t>Une gestion par bassin versant ;</a:t>
            </a:r>
          </a:p>
          <a:p>
            <a:pPr lvl="0"/>
            <a:r>
              <a:rPr lang="fr-FR" sz="1800" dirty="0"/>
              <a:t>La fixation d’objectifs par « masse d’eau » ;</a:t>
            </a:r>
          </a:p>
          <a:p>
            <a:pPr lvl="0"/>
            <a:r>
              <a:rPr lang="fr-FR" sz="1800" dirty="0"/>
              <a:t>Une planification et une programmation avec une méthode de travail spécifique et des échéances ;</a:t>
            </a:r>
          </a:p>
          <a:p>
            <a:pPr lvl="0"/>
            <a:r>
              <a:rPr lang="fr-FR" sz="1800" dirty="0"/>
              <a:t>Une analyse économique des modalités de tarification de l’eau et une intégration des coûts environnementaux ;</a:t>
            </a:r>
          </a:p>
          <a:p>
            <a:pPr lvl="0"/>
            <a:r>
              <a:rPr lang="fr-FR" sz="1800" dirty="0"/>
              <a:t>Une consultation du public dans le but de renforcer la transparence de la politique de l’eau.</a:t>
            </a:r>
          </a:p>
          <a:p>
            <a:endParaRPr lang="fr-FR" dirty="0"/>
          </a:p>
        </p:txBody>
      </p:sp>
    </p:spTree>
    <p:extLst>
      <p:ext uri="{BB962C8B-B14F-4D97-AF65-F5344CB8AC3E}">
        <p14:creationId xmlns:p14="http://schemas.microsoft.com/office/powerpoint/2010/main" val="4180786180"/>
      </p:ext>
    </p:extLst>
  </p:cSld>
  <p:clrMapOvr>
    <a:masterClrMapping/>
  </p:clrMapOvr>
</p:sld>
</file>

<file path=ppt/theme/theme1.xml><?xml version="1.0" encoding="utf-8"?>
<a:theme xmlns:a="http://schemas.openxmlformats.org/drawingml/2006/main" name="Personnalisé">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0957315_TF10001108_Win32" id="{08D89365-2E4C-432D-9349-8DF9B80AEEA1}" vid="{010FF314-90DF-4A21-BD0D-ADCBA34234A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{30503605-8D6C-4368-A573-FF0B815A16D4}TF2989475c-5427-4edb-9ec1-00f4ce72165b0b5180f7_win32-a22e85b5eb43</Template>
  <TotalTime>171</TotalTime>
  <Words>824</Words>
  <Application>Microsoft Office PowerPoint</Application>
  <PresentationFormat>Grand écran</PresentationFormat>
  <Paragraphs>105</Paragraphs>
  <Slides>16</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Calibri</vt:lpstr>
      <vt:lpstr>Segoe UI</vt:lpstr>
      <vt:lpstr>Segoe UI Light</vt:lpstr>
      <vt:lpstr>Wingdings</vt:lpstr>
      <vt:lpstr>Personnalisé</vt:lpstr>
      <vt:lpstr>Autorisation Environnementale : Réhabilitation de la STEP de Forbach</vt:lpstr>
      <vt:lpstr>But de cette présentation </vt:lpstr>
      <vt:lpstr>SOMMAIRE </vt:lpstr>
      <vt:lpstr>   I. Le rôle du commissaire enquêteur dans cette consultation   </vt:lpstr>
      <vt:lpstr>    II. La forme et les étapes de la consultation électronique et éléments de comparaisons avec l’enquête publique </vt:lpstr>
      <vt:lpstr>Présentation PowerPoint</vt:lpstr>
      <vt:lpstr>II. La forme et les étapes de la consultation électronique et éléments de comparaisons avec l’enquête publique</vt:lpstr>
      <vt:lpstr> </vt:lpstr>
      <vt:lpstr>III. Pourquoi cette procédure est mise en place dans ce projet  </vt:lpstr>
      <vt:lpstr>III. Pourquoi cette procédure est mise en place dans ce projet  </vt:lpstr>
      <vt:lpstr>IV. Les principaux enjeux du projet </vt:lpstr>
      <vt:lpstr>IV. Les supports destinés à recueillir l’avis du public </vt:lpstr>
      <vt:lpstr>V. Les règles du déroulé de la réunion publique pour une bonne tenue de la séance  </vt:lpstr>
      <vt:lpstr>V. Les règles du déroulé de la réunion publique pour une bonne tenue de la séance</vt:lpstr>
      <vt:lpstr>VI. Parole au Public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Autorisation Environnementale : Réhabilitation de la STEP de Forbach</dc:title>
  <dc:creator>frédéric guériot</dc:creator>
  <cp:keywords/>
  <cp:lastModifiedBy>STOCK Stéphanie</cp:lastModifiedBy>
  <cp:revision>9</cp:revision>
  <dcterms:created xsi:type="dcterms:W3CDTF">2025-11-30T12:32:51Z</dcterms:created>
  <dcterms:modified xsi:type="dcterms:W3CDTF">2026-02-09T07:49:33Z</dcterms:modified>
  <cp:version/>
</cp:coreProperties>
</file>